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2"/>
  </p:sldMasterIdLst>
  <p:notesMasterIdLst>
    <p:notesMasterId r:id="rId47"/>
  </p:notesMasterIdLst>
  <p:handoutMasterIdLst>
    <p:handoutMasterId r:id="rId48"/>
  </p:handoutMasterIdLst>
  <p:sldIdLst>
    <p:sldId id="394" r:id="rId3"/>
    <p:sldId id="466" r:id="rId4"/>
    <p:sldId id="500" r:id="rId5"/>
    <p:sldId id="506" r:id="rId6"/>
    <p:sldId id="501" r:id="rId7"/>
    <p:sldId id="516" r:id="rId8"/>
    <p:sldId id="517" r:id="rId9"/>
    <p:sldId id="544" r:id="rId10"/>
    <p:sldId id="502" r:id="rId11"/>
    <p:sldId id="542" r:id="rId12"/>
    <p:sldId id="543" r:id="rId13"/>
    <p:sldId id="507" r:id="rId14"/>
    <p:sldId id="508" r:id="rId15"/>
    <p:sldId id="521" r:id="rId16"/>
    <p:sldId id="545" r:id="rId17"/>
    <p:sldId id="520" r:id="rId18"/>
    <p:sldId id="510" r:id="rId19"/>
    <p:sldId id="523" r:id="rId20"/>
    <p:sldId id="524" r:id="rId21"/>
    <p:sldId id="511" r:id="rId22"/>
    <p:sldId id="546" r:id="rId23"/>
    <p:sldId id="526" r:id="rId24"/>
    <p:sldId id="527" r:id="rId25"/>
    <p:sldId id="513" r:id="rId26"/>
    <p:sldId id="530" r:id="rId27"/>
    <p:sldId id="529" r:id="rId28"/>
    <p:sldId id="547" r:id="rId29"/>
    <p:sldId id="531" r:id="rId30"/>
    <p:sldId id="515" r:id="rId31"/>
    <p:sldId id="549" r:id="rId32"/>
    <p:sldId id="548" r:id="rId33"/>
    <p:sldId id="532" r:id="rId34"/>
    <p:sldId id="533" r:id="rId35"/>
    <p:sldId id="534" r:id="rId36"/>
    <p:sldId id="535" r:id="rId37"/>
    <p:sldId id="536" r:id="rId38"/>
    <p:sldId id="537" r:id="rId39"/>
    <p:sldId id="538" r:id="rId40"/>
    <p:sldId id="539" r:id="rId41"/>
    <p:sldId id="540" r:id="rId42"/>
    <p:sldId id="541" r:id="rId43"/>
    <p:sldId id="550" r:id="rId44"/>
    <p:sldId id="352" r:id="rId45"/>
    <p:sldId id="551" r:id="rId46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098FC5B1-F0CF-4F8B-9B20-B51C2D354E38}">
          <p14:sldIdLst>
            <p14:sldId id="394"/>
            <p14:sldId id="466"/>
            <p14:sldId id="500"/>
          </p14:sldIdLst>
        </p14:section>
        <p14:section name="Object Composition" id="{F852846B-D0E8-4108-8113-3635EF84F628}">
          <p14:sldIdLst>
            <p14:sldId id="506"/>
            <p14:sldId id="501"/>
            <p14:sldId id="516"/>
            <p14:sldId id="517"/>
            <p14:sldId id="544"/>
            <p14:sldId id="502"/>
            <p14:sldId id="542"/>
            <p14:sldId id="543"/>
          </p14:sldIdLst>
        </p14:section>
        <p14:section name="Closures" id="{E0D5F467-0553-4467-AAA5-786B30BC133C}">
          <p14:sldIdLst>
            <p14:sldId id="507"/>
            <p14:sldId id="508"/>
            <p14:sldId id="521"/>
            <p14:sldId id="545"/>
            <p14:sldId id="520"/>
          </p14:sldIdLst>
        </p14:section>
        <p14:section name="Modules and Revealing Modules" id="{0963D563-114A-45B9-BDC8-09D47339CD44}">
          <p14:sldIdLst>
            <p14:sldId id="510"/>
            <p14:sldId id="523"/>
            <p14:sldId id="524"/>
            <p14:sldId id="511"/>
            <p14:sldId id="546"/>
            <p14:sldId id="526"/>
            <p14:sldId id="527"/>
          </p14:sldIdLst>
        </p14:section>
        <p14:section name="Object Inheritance and Prototypes" id="{948F9869-7E9F-4D60-ADCF-D7A480F40483}">
          <p14:sldIdLst>
            <p14:sldId id="513"/>
            <p14:sldId id="530"/>
            <p14:sldId id="529"/>
            <p14:sldId id="547"/>
            <p14:sldId id="531"/>
            <p14:sldId id="515"/>
            <p14:sldId id="549"/>
            <p14:sldId id="548"/>
          </p14:sldIdLst>
        </p14:section>
        <p14:section name="Objects Interacting with DOM" id="{B9F03E59-2B4E-474D-AA28-D634020160CB}">
          <p14:sldIdLst>
            <p14:sldId id="532"/>
            <p14:sldId id="533"/>
            <p14:sldId id="534"/>
            <p14:sldId id="535"/>
            <p14:sldId id="536"/>
            <p14:sldId id="537"/>
            <p14:sldId id="538"/>
            <p14:sldId id="539"/>
          </p14:sldIdLst>
        </p14:section>
        <p14:section name="Conclusion" id="{CB074CC9-2254-48B8-A34D-AEC2D3EB239A}">
          <p14:sldIdLst>
            <p14:sldId id="540"/>
            <p14:sldId id="541"/>
            <p14:sldId id="550"/>
            <p14:sldId id="352"/>
            <p14:sldId id="55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CD60"/>
    <a:srgbClr val="F0A22E"/>
    <a:srgbClr val="B0761F"/>
    <a:srgbClr val="F8DC9E"/>
    <a:srgbClr val="FBEEDC"/>
    <a:srgbClr val="FBEEC9"/>
    <a:srgbClr val="603A14"/>
    <a:srgbClr val="E85C0E"/>
    <a:srgbClr val="BAB398"/>
    <a:srgbClr val="ADA485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62" autoAdjust="0"/>
    <p:restoredTop sz="94595" autoAdjust="0"/>
  </p:normalViewPr>
  <p:slideViewPr>
    <p:cSldViewPr>
      <p:cViewPr varScale="1">
        <p:scale>
          <a:sx n="109" d="100"/>
          <a:sy n="109" d="100"/>
        </p:scale>
        <p:origin x="582" y="114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6.xml"/><Relationship Id="rId51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7/3/2017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7/3/2017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63013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6911383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95031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29061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4727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10290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3970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42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90468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4122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7/3/2017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181203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7/3/2017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79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8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34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judge.softuni.bg/Contests/334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34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34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judge.softuni.bg/Contests/334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judge.softuni.bg/Contests/334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hyperlink" Target="http://www.indeavr.com/" TargetMode="External"/><Relationship Id="rId13" Type="http://schemas.openxmlformats.org/officeDocument/2006/relationships/image" Target="../media/image31.png"/><Relationship Id="rId18" Type="http://schemas.openxmlformats.org/officeDocument/2006/relationships/hyperlink" Target="https://netpeak.net/" TargetMode="External"/><Relationship Id="rId3" Type="http://schemas.openxmlformats.org/officeDocument/2006/relationships/hyperlink" Target="https://softuni.bg/courses/" TargetMode="External"/><Relationship Id="rId7" Type="http://schemas.openxmlformats.org/officeDocument/2006/relationships/image" Target="../media/image28.png"/><Relationship Id="rId12" Type="http://schemas.openxmlformats.org/officeDocument/2006/relationships/hyperlink" Target="http://www.superhosting.bg/" TargetMode="External"/><Relationship Id="rId17" Type="http://schemas.openxmlformats.org/officeDocument/2006/relationships/image" Target="../media/image33.png"/><Relationship Id="rId2" Type="http://schemas.openxmlformats.org/officeDocument/2006/relationships/notesSlide" Target="../notesSlides/notesSlide8.xml"/><Relationship Id="rId16" Type="http://schemas.openxmlformats.org/officeDocument/2006/relationships/hyperlink" Target="http://www.softwaregroup-bg.com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smartit.bg/" TargetMode="External"/><Relationship Id="rId11" Type="http://schemas.openxmlformats.org/officeDocument/2006/relationships/image" Target="../media/image30.png"/><Relationship Id="rId5" Type="http://schemas.openxmlformats.org/officeDocument/2006/relationships/image" Target="../media/image27.png"/><Relationship Id="rId15" Type="http://schemas.openxmlformats.org/officeDocument/2006/relationships/image" Target="../media/image32.png"/><Relationship Id="rId10" Type="http://schemas.openxmlformats.org/officeDocument/2006/relationships/hyperlink" Target="http://www.infragistics.com/" TargetMode="External"/><Relationship Id="rId19" Type="http://schemas.openxmlformats.org/officeDocument/2006/relationships/image" Target="../media/image34.png"/><Relationship Id="rId4" Type="http://schemas.openxmlformats.org/officeDocument/2006/relationships/hyperlink" Target="http://xs-software.com/" TargetMode="External"/><Relationship Id="rId9" Type="http://schemas.openxmlformats.org/officeDocument/2006/relationships/image" Target="../media/image29.png"/><Relationship Id="rId14" Type="http://schemas.openxmlformats.org/officeDocument/2006/relationships/hyperlink" Target="http://www.telenor.bg/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://softuni.org/" TargetMode="External"/><Relationship Id="rId7" Type="http://schemas.openxmlformats.org/officeDocument/2006/relationships/image" Target="../media/image35.png"/><Relationship Id="rId12" Type="http://schemas.openxmlformats.org/officeDocument/2006/relationships/image" Target="../media/image3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37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36.png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://www.facebook.com/SoftwareUniversity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351212" y="647700"/>
            <a:ext cx="8125251" cy="1171552"/>
          </a:xfrm>
        </p:spPr>
        <p:txBody>
          <a:bodyPr>
            <a:normAutofit/>
          </a:bodyPr>
          <a:lstStyle/>
          <a:p>
            <a:r>
              <a:rPr lang="en-US" dirty="0"/>
              <a:t>Object Composition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351212" y="1819273"/>
            <a:ext cx="8125251" cy="1334111"/>
          </a:xfrm>
        </p:spPr>
        <p:txBody>
          <a:bodyPr>
            <a:normAutofit fontScale="92500"/>
          </a:bodyPr>
          <a:lstStyle/>
          <a:p>
            <a:r>
              <a:rPr lang="en-US" b="1" dirty="0"/>
              <a:t>Closures, Revealing Module Pattern, Object Inheritance, Prototypes</a:t>
            </a:r>
            <a:r>
              <a:rPr lang="en-US" dirty="0"/>
              <a:t> 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604899"/>
            <a:ext cx="3187613" cy="525135"/>
          </a:xfrm>
        </p:spPr>
        <p:txBody>
          <a:bodyPr/>
          <a:lstStyle/>
          <a:p>
            <a:r>
              <a:rPr lang="en-US" noProof="1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5074798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479925"/>
            <a:ext cx="3187613" cy="382788"/>
          </a:xfrm>
        </p:spPr>
        <p:txBody>
          <a:bodyPr/>
          <a:lstStyle/>
          <a:p>
            <a:r>
              <a:rPr lang="en-US" sz="2000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820446"/>
            <a:ext cx="3187613" cy="351754"/>
          </a:xfrm>
        </p:spPr>
        <p:txBody>
          <a:bodyPr/>
          <a:lstStyle/>
          <a:p>
            <a:r>
              <a:rPr lang="en-US" sz="1800" dirty="0">
                <a:hlinkClick r:id="rId3"/>
              </a:rPr>
              <a:t>http://softuni.bg</a:t>
            </a:r>
            <a:endParaRPr lang="en-US" sz="1800" dirty="0"/>
          </a:p>
        </p:txBody>
      </p:sp>
      <p:pic>
        <p:nvPicPr>
          <p:cNvPr id="1028" name="Picture 4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30488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752600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4" name="Picture 13" descr="http://softuni.bg" title="SoftUni Code Wizard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724108" y="3811842"/>
            <a:ext cx="2133598" cy="234148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rot="986296">
            <a:off x="5064007" y="3640727"/>
            <a:ext cx="1875834" cy="7229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Object</a:t>
            </a:r>
            <a:b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</a:b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Composition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25661">
            <a:off x="5667789" y="4889802"/>
            <a:ext cx="1023221" cy="102322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24727" y="3215384"/>
            <a:ext cx="4151736" cy="295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Order Rectangles by Size</a:t>
            </a:r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757236" y="1133272"/>
            <a:ext cx="10671176" cy="489364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sz="2600" noProof="1">
                <a:solidFill>
                  <a:srgbClr val="FBEEDC"/>
                </a:solidFill>
              </a:rPr>
              <a:t>function createRect(width, height) {</a:t>
            </a:r>
          </a:p>
          <a:p>
            <a:r>
              <a:rPr lang="en-US" sz="2600" noProof="1">
                <a:solidFill>
                  <a:srgbClr val="FBEEDC"/>
                </a:solidFill>
              </a:rPr>
              <a:t>  let </a:t>
            </a:r>
            <a:r>
              <a:rPr lang="en-US" sz="2600" noProof="1">
                <a:solidFill>
                  <a:schemeClr val="tx2">
                    <a:lumMod val="75000"/>
                  </a:schemeClr>
                </a:solidFill>
              </a:rPr>
              <a:t>rect</a:t>
            </a:r>
            <a:r>
              <a:rPr lang="en-US" sz="2600" noProof="1">
                <a:solidFill>
                  <a:srgbClr val="FBEEDC"/>
                </a:solidFill>
              </a:rPr>
              <a:t> = {</a:t>
            </a:r>
          </a:p>
          <a:p>
            <a:r>
              <a:rPr lang="en-US" sz="2600" noProof="1">
                <a:solidFill>
                  <a:srgbClr val="FBEEDC"/>
                </a:solidFill>
              </a:rPr>
              <a:t>    </a:t>
            </a:r>
            <a:r>
              <a:rPr lang="en-US" sz="2600" noProof="1">
                <a:solidFill>
                  <a:schemeClr val="tx2">
                    <a:lumMod val="75000"/>
                  </a:schemeClr>
                </a:solidFill>
              </a:rPr>
              <a:t>width</a:t>
            </a:r>
            <a:r>
              <a:rPr lang="en-US" sz="2600" noProof="1">
                <a:solidFill>
                  <a:srgbClr val="FBEEDC"/>
                </a:solidFill>
              </a:rPr>
              <a:t>: width,</a:t>
            </a:r>
          </a:p>
          <a:p>
            <a:r>
              <a:rPr lang="en-US" sz="2600" noProof="1">
                <a:solidFill>
                  <a:srgbClr val="FBEEDC"/>
                </a:solidFill>
              </a:rPr>
              <a:t>    </a:t>
            </a:r>
            <a:r>
              <a:rPr lang="en-US" sz="2600" noProof="1">
                <a:solidFill>
                  <a:schemeClr val="tx2">
                    <a:lumMod val="75000"/>
                  </a:schemeClr>
                </a:solidFill>
              </a:rPr>
              <a:t>height</a:t>
            </a:r>
            <a:r>
              <a:rPr lang="en-US" sz="2600" noProof="1">
                <a:solidFill>
                  <a:srgbClr val="FBEEDC"/>
                </a:solidFill>
              </a:rPr>
              <a:t>: height,</a:t>
            </a:r>
          </a:p>
          <a:p>
            <a:r>
              <a:rPr lang="en-US" sz="2600" noProof="1">
                <a:solidFill>
                  <a:srgbClr val="FBEEDC"/>
                </a:solidFill>
              </a:rPr>
              <a:t>    </a:t>
            </a:r>
            <a:r>
              <a:rPr lang="en-US" sz="2600" noProof="1">
                <a:solidFill>
                  <a:schemeClr val="tx2">
                    <a:lumMod val="75000"/>
                  </a:schemeClr>
                </a:solidFill>
              </a:rPr>
              <a:t>area</a:t>
            </a:r>
            <a:r>
              <a:rPr lang="en-US" sz="2600" noProof="1">
                <a:solidFill>
                  <a:srgbClr val="FBEEDC"/>
                </a:solidFill>
              </a:rPr>
              <a:t>: () =&gt; </a:t>
            </a:r>
            <a:r>
              <a:rPr lang="en-US" sz="2600" noProof="1">
                <a:solidFill>
                  <a:schemeClr val="tx2">
                    <a:lumMod val="75000"/>
                  </a:schemeClr>
                </a:solidFill>
              </a:rPr>
              <a:t>rect</a:t>
            </a:r>
            <a:r>
              <a:rPr lang="en-US" sz="2600" noProof="1">
                <a:solidFill>
                  <a:srgbClr val="FBEEDC"/>
                </a:solidFill>
              </a:rPr>
              <a:t>.width * </a:t>
            </a:r>
            <a:r>
              <a:rPr lang="en-US" sz="2600" noProof="1">
                <a:solidFill>
                  <a:schemeClr val="tx2">
                    <a:lumMod val="75000"/>
                  </a:schemeClr>
                </a:solidFill>
              </a:rPr>
              <a:t>rect</a:t>
            </a:r>
            <a:r>
              <a:rPr lang="en-US" sz="2600" noProof="1">
                <a:solidFill>
                  <a:srgbClr val="FBEEDC"/>
                </a:solidFill>
              </a:rPr>
              <a:t>.height,</a:t>
            </a:r>
          </a:p>
          <a:p>
            <a:r>
              <a:rPr lang="en-US" sz="2600" noProof="1">
                <a:solidFill>
                  <a:schemeClr val="tx2">
                    <a:lumMod val="75000"/>
                  </a:schemeClr>
                </a:solidFill>
              </a:rPr>
              <a:t>    compareTo</a:t>
            </a:r>
            <a:r>
              <a:rPr lang="en-US" sz="2600" noProof="1">
                <a:solidFill>
                  <a:srgbClr val="FBEEDC"/>
                </a:solidFill>
              </a:rPr>
              <a:t>: function(other) {</a:t>
            </a:r>
          </a:p>
          <a:p>
            <a:r>
              <a:rPr lang="en-US" sz="2600" noProof="1">
                <a:solidFill>
                  <a:srgbClr val="FBEEDC"/>
                </a:solidFill>
              </a:rPr>
              <a:t>      let result = </a:t>
            </a:r>
            <a:r>
              <a:rPr lang="en-US" sz="2600" noProof="1">
                <a:solidFill>
                  <a:schemeClr val="tx2">
                    <a:lumMod val="75000"/>
                  </a:schemeClr>
                </a:solidFill>
              </a:rPr>
              <a:t>other</a:t>
            </a:r>
            <a:r>
              <a:rPr lang="en-US" sz="2600" noProof="1">
                <a:solidFill>
                  <a:srgbClr val="FBEEDC"/>
                </a:solidFill>
              </a:rPr>
              <a:t>.area() - </a:t>
            </a:r>
            <a:r>
              <a:rPr lang="en-US" sz="2600" noProof="1">
                <a:solidFill>
                  <a:schemeClr val="tx2">
                    <a:lumMod val="75000"/>
                  </a:schemeClr>
                </a:solidFill>
              </a:rPr>
              <a:t>rect</a:t>
            </a:r>
            <a:r>
              <a:rPr lang="en-US" sz="2600" noProof="1">
                <a:solidFill>
                  <a:srgbClr val="FBEEDC"/>
                </a:solidFill>
              </a:rPr>
              <a:t>.area();</a:t>
            </a:r>
          </a:p>
          <a:p>
            <a:r>
              <a:rPr lang="en-US" sz="2600" noProof="1">
                <a:solidFill>
                  <a:srgbClr val="FBEEDC"/>
                </a:solidFill>
              </a:rPr>
              <a:t>      return result || (</a:t>
            </a:r>
            <a:r>
              <a:rPr lang="en-US" sz="2600" noProof="1">
                <a:solidFill>
                  <a:schemeClr val="tx2">
                    <a:lumMod val="75000"/>
                  </a:schemeClr>
                </a:solidFill>
              </a:rPr>
              <a:t>other</a:t>
            </a:r>
            <a:r>
              <a:rPr lang="en-US" sz="2600" noProof="1">
                <a:solidFill>
                  <a:srgbClr val="FBEEDC"/>
                </a:solidFill>
              </a:rPr>
              <a:t>.width - </a:t>
            </a:r>
            <a:r>
              <a:rPr lang="en-US" sz="2600" noProof="1">
                <a:solidFill>
                  <a:schemeClr val="tx2">
                    <a:lumMod val="75000"/>
                  </a:schemeClr>
                </a:solidFill>
              </a:rPr>
              <a:t>rect</a:t>
            </a:r>
            <a:r>
              <a:rPr lang="en-US" sz="2600" noProof="1">
                <a:solidFill>
                  <a:srgbClr val="FBEEDC"/>
                </a:solidFill>
              </a:rPr>
              <a:t>.width);</a:t>
            </a:r>
          </a:p>
          <a:p>
            <a:r>
              <a:rPr lang="en-US" sz="2600" noProof="1">
                <a:solidFill>
                  <a:srgbClr val="FBEEDC"/>
                </a:solidFill>
              </a:rPr>
              <a:t>    }</a:t>
            </a:r>
          </a:p>
          <a:p>
            <a:r>
              <a:rPr lang="en-US" sz="2600" noProof="1">
                <a:solidFill>
                  <a:srgbClr val="FBEEDC"/>
                </a:solidFill>
              </a:rPr>
              <a:t>  };</a:t>
            </a:r>
          </a:p>
          <a:p>
            <a:r>
              <a:rPr lang="en-US" sz="2600" noProof="1">
                <a:solidFill>
                  <a:srgbClr val="FBEEDC"/>
                </a:solidFill>
              </a:rPr>
              <a:t>  return </a:t>
            </a:r>
            <a:r>
              <a:rPr lang="en-US" sz="2600" noProof="1">
                <a:solidFill>
                  <a:schemeClr val="tx2">
                    <a:lumMod val="75000"/>
                  </a:schemeClr>
                </a:solidFill>
              </a:rPr>
              <a:t>rect</a:t>
            </a:r>
            <a:r>
              <a:rPr lang="en-US" sz="2600" noProof="1">
                <a:solidFill>
                  <a:srgbClr val="FBEEDC"/>
                </a:solidFill>
              </a:rPr>
              <a:t>;</a:t>
            </a:r>
          </a:p>
          <a:p>
            <a:r>
              <a:rPr lang="en-US" sz="2600" noProof="1">
                <a:solidFill>
                  <a:srgbClr val="FBEEDC"/>
                </a:solidFill>
              </a:rPr>
              <a:t>}</a:t>
            </a:r>
            <a:endParaRPr lang="en-US" sz="2600" noProof="1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9232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Order Rectangles by Size (2)</a:t>
            </a:r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757236" y="1447800"/>
            <a:ext cx="10671176" cy="397031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sz="2800" noProof="1">
                <a:solidFill>
                  <a:srgbClr val="FBEEDC"/>
                </a:solidFill>
              </a:rPr>
              <a:t>function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orderRects</a:t>
            </a:r>
            <a:r>
              <a:rPr lang="en-US" sz="2800" noProof="1">
                <a:solidFill>
                  <a:srgbClr val="FBEEDC"/>
                </a:solidFill>
              </a:rPr>
              <a:t>(rectsData) {</a:t>
            </a:r>
          </a:p>
          <a:p>
            <a:r>
              <a:rPr lang="en-US" sz="2800" noProof="1">
                <a:solidFill>
                  <a:srgbClr val="FBEEDC"/>
                </a:solidFill>
              </a:rPr>
              <a:t>  let rects = [];</a:t>
            </a:r>
          </a:p>
          <a:p>
            <a:r>
              <a:rPr lang="en-US" sz="2800" noProof="1">
                <a:solidFill>
                  <a:srgbClr val="FBEEDC"/>
                </a:solidFill>
              </a:rPr>
              <a:t>  for (let [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width</a:t>
            </a:r>
            <a:r>
              <a:rPr lang="en-US" sz="2800" noProof="1">
                <a:solidFill>
                  <a:srgbClr val="FBEEDC"/>
                </a:solidFill>
              </a:rPr>
              <a:t>,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height</a:t>
            </a:r>
            <a:r>
              <a:rPr lang="en-US" sz="2800" noProof="1">
                <a:solidFill>
                  <a:srgbClr val="FBEEDC"/>
                </a:solidFill>
              </a:rPr>
              <a:t>] of rectsData) {</a:t>
            </a:r>
          </a:p>
          <a:p>
            <a:r>
              <a:rPr lang="en-US" sz="2800" noProof="1">
                <a:solidFill>
                  <a:srgbClr val="FBEEDC"/>
                </a:solidFill>
              </a:rPr>
              <a:t>    let rect =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createRect</a:t>
            </a:r>
            <a:r>
              <a:rPr lang="en-US" sz="2800" noProof="1">
                <a:solidFill>
                  <a:srgbClr val="FBEEDC"/>
                </a:solidFill>
              </a:rPr>
              <a:t>(width, height);</a:t>
            </a:r>
          </a:p>
          <a:p>
            <a:r>
              <a:rPr lang="en-US" sz="2800" noProof="1">
                <a:solidFill>
                  <a:srgbClr val="FBEEDC"/>
                </a:solidFill>
              </a:rPr>
              <a:t>    rects.push(rect);</a:t>
            </a:r>
          </a:p>
          <a:p>
            <a:r>
              <a:rPr lang="en-US" sz="2800" noProof="1">
                <a:solidFill>
                  <a:srgbClr val="FBEEDC"/>
                </a:solidFill>
              </a:rPr>
              <a:t>  }</a:t>
            </a:r>
          </a:p>
          <a:p>
            <a:r>
              <a:rPr lang="en-US" sz="2800" noProof="1">
                <a:solidFill>
                  <a:srgbClr val="FBEEDC"/>
                </a:solidFill>
              </a:rPr>
              <a:t>  rects.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sort</a:t>
            </a:r>
            <a:r>
              <a:rPr lang="en-US" sz="2800" noProof="1">
                <a:solidFill>
                  <a:srgbClr val="FBEEDC"/>
                </a:solidFill>
              </a:rPr>
              <a:t>((a,b) =&gt; a.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compareTo</a:t>
            </a:r>
            <a:r>
              <a:rPr lang="en-US" sz="2800" noProof="1">
                <a:solidFill>
                  <a:srgbClr val="FBEEDC"/>
                </a:solidFill>
              </a:rPr>
              <a:t>(b));</a:t>
            </a:r>
          </a:p>
          <a:p>
            <a:r>
              <a:rPr lang="en-US" sz="2800" noProof="1">
                <a:solidFill>
                  <a:srgbClr val="FBEEDC"/>
                </a:solidFill>
              </a:rPr>
              <a:t>  return rects;</a:t>
            </a:r>
          </a:p>
          <a:p>
            <a:r>
              <a:rPr lang="en-US" sz="2800" noProof="1">
                <a:solidFill>
                  <a:srgbClr val="FBEEDC"/>
                </a:solidFill>
              </a:rPr>
              <a:t>}</a:t>
            </a:r>
            <a:endParaRPr lang="en-US" sz="2800" noProof="1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16005" y="6167735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https://judge.softuni.bg/Contests/334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742591" y="4956453"/>
            <a:ext cx="9688782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base"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orderRects([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[3, 4]</a:t>
            </a: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[5, 3]</a:t>
            </a: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[3, 4]</a:t>
            </a: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[3, 5]</a:t>
            </a: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[12, 1]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])</a:t>
            </a:r>
          </a:p>
        </p:txBody>
      </p:sp>
    </p:spTree>
    <p:extLst>
      <p:ext uri="{BB962C8B-B14F-4D97-AF65-F5344CB8AC3E}">
        <p14:creationId xmlns:p14="http://schemas.microsoft.com/office/powerpoint/2010/main" val="1758655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38893" y="4667656"/>
            <a:ext cx="9832319" cy="820600"/>
          </a:xfrm>
        </p:spPr>
        <p:txBody>
          <a:bodyPr/>
          <a:lstStyle/>
          <a:p>
            <a:r>
              <a:rPr lang="en-US" dirty="0"/>
              <a:t>Closures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138893" y="5565280"/>
            <a:ext cx="9832319" cy="688256"/>
          </a:xfrm>
        </p:spPr>
        <p:txBody>
          <a:bodyPr/>
          <a:lstStyle/>
          <a:p>
            <a:r>
              <a:rPr lang="en-US" dirty="0"/>
              <a:t>Enclosing Object State in a Function</a:t>
            </a:r>
          </a:p>
        </p:txBody>
      </p:sp>
      <p:grpSp>
        <p:nvGrpSpPr>
          <p:cNvPr id="54" name="Group 53"/>
          <p:cNvGrpSpPr/>
          <p:nvPr/>
        </p:nvGrpSpPr>
        <p:grpSpPr>
          <a:xfrm>
            <a:off x="1446212" y="1371600"/>
            <a:ext cx="9220200" cy="2743200"/>
            <a:chOff x="1522412" y="1295400"/>
            <a:chExt cx="9220200" cy="2743200"/>
          </a:xfrm>
        </p:grpSpPr>
        <p:sp>
          <p:nvSpPr>
            <p:cNvPr id="2" name="Rectangle: Rounded Corners 1"/>
            <p:cNvSpPr/>
            <p:nvPr/>
          </p:nvSpPr>
          <p:spPr>
            <a:xfrm>
              <a:off x="4636884" y="1295400"/>
              <a:ext cx="3124200" cy="2743200"/>
            </a:xfrm>
            <a:prstGeom prst="roundRect">
              <a:avLst>
                <a:gd name="adj" fmla="val 5385"/>
              </a:avLst>
            </a:prstGeom>
            <a:solidFill>
              <a:srgbClr val="F0A22E">
                <a:alpha val="25098"/>
              </a:srgbClr>
            </a:solidFill>
            <a:ln w="57150">
              <a:solidFill>
                <a:srgbClr val="F3CD6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H="1" flipV="1">
              <a:off x="5865812" y="2286000"/>
              <a:ext cx="152400" cy="637972"/>
            </a:xfrm>
            <a:prstGeom prst="straightConnector1">
              <a:avLst/>
            </a:prstGeom>
            <a:ln w="38100">
              <a:solidFill>
                <a:schemeClr val="tx2">
                  <a:lumMod val="75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 flipH="1">
              <a:off x="6399211" y="2286000"/>
              <a:ext cx="76201" cy="637972"/>
            </a:xfrm>
            <a:prstGeom prst="straightConnector1">
              <a:avLst/>
            </a:prstGeom>
            <a:ln w="38100">
              <a:solidFill>
                <a:schemeClr val="tx2">
                  <a:lumMod val="75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" name="Group 24"/>
            <p:cNvGrpSpPr/>
            <p:nvPr/>
          </p:nvGrpSpPr>
          <p:grpSpPr>
            <a:xfrm>
              <a:off x="1522412" y="2286000"/>
              <a:ext cx="2371862" cy="762000"/>
              <a:chOff x="445950" y="2286000"/>
              <a:chExt cx="2371862" cy="762000"/>
            </a:xfrm>
          </p:grpSpPr>
          <p:sp>
            <p:nvSpPr>
              <p:cNvPr id="23" name="Rectangle: Rounded Corners 22"/>
              <p:cNvSpPr/>
              <p:nvPr/>
            </p:nvSpPr>
            <p:spPr>
              <a:xfrm>
                <a:off x="445950" y="2286000"/>
                <a:ext cx="2371862" cy="762000"/>
              </a:xfrm>
              <a:prstGeom prst="roundRect">
                <a:avLst>
                  <a:gd name="adj" fmla="val 50000"/>
                </a:avLst>
              </a:prstGeom>
              <a:solidFill>
                <a:srgbClr val="F0A22E">
                  <a:alpha val="25098"/>
                </a:srgbClr>
              </a:solidFill>
              <a:ln w="38100">
                <a:solidFill>
                  <a:srgbClr val="F3CD6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32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function</a:t>
                </a:r>
              </a:p>
            </p:txBody>
          </p:sp>
          <p:sp>
            <p:nvSpPr>
              <p:cNvPr id="24" name="Oval 23"/>
              <p:cNvSpPr/>
              <p:nvPr/>
            </p:nvSpPr>
            <p:spPr>
              <a:xfrm>
                <a:off x="2227668" y="2524328"/>
                <a:ext cx="304800" cy="304800"/>
              </a:xfrm>
              <a:prstGeom prst="ellipse">
                <a:avLst/>
              </a:prstGeom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  <p:cxnSp>
          <p:nvCxnSpPr>
            <p:cNvPr id="27" name="Straight Arrow Connector 26"/>
            <p:cNvCxnSpPr>
              <a:stCxn id="24" idx="6"/>
              <a:endCxn id="2" idx="1"/>
            </p:cNvCxnSpPr>
            <p:nvPr/>
          </p:nvCxnSpPr>
          <p:spPr>
            <a:xfrm flipV="1">
              <a:off x="3608930" y="2667000"/>
              <a:ext cx="1027954" cy="9728"/>
            </a:xfrm>
            <a:prstGeom prst="straightConnector1">
              <a:avLst/>
            </a:prstGeom>
            <a:ln w="38100">
              <a:solidFill>
                <a:schemeClr val="tx2">
                  <a:lumMod val="75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>
              <a:stCxn id="22" idx="6"/>
              <a:endCxn id="35" idx="1"/>
            </p:cNvCxnSpPr>
            <p:nvPr/>
          </p:nvCxnSpPr>
          <p:spPr>
            <a:xfrm>
              <a:off x="7122300" y="3304972"/>
              <a:ext cx="1334312" cy="0"/>
            </a:xfrm>
            <a:prstGeom prst="straightConnector1">
              <a:avLst/>
            </a:prstGeom>
            <a:ln w="38100">
              <a:solidFill>
                <a:schemeClr val="tx2">
                  <a:lumMod val="75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Rectangle: Rounded Corners 34"/>
            <p:cNvSpPr/>
            <p:nvPr/>
          </p:nvSpPr>
          <p:spPr>
            <a:xfrm>
              <a:off x="8456612" y="2923972"/>
              <a:ext cx="2286000" cy="762000"/>
            </a:xfrm>
            <a:prstGeom prst="roundRect">
              <a:avLst>
                <a:gd name="adj" fmla="val 50000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3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function</a:t>
              </a:r>
            </a:p>
          </p:txBody>
        </p:sp>
        <p:sp>
          <p:nvSpPr>
            <p:cNvPr id="3" name="Rectangle: Rounded Corners 2"/>
            <p:cNvSpPr/>
            <p:nvPr/>
          </p:nvSpPr>
          <p:spPr>
            <a:xfrm>
              <a:off x="5027612" y="1600200"/>
              <a:ext cx="1695724" cy="685800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counter</a:t>
              </a:r>
            </a:p>
          </p:txBody>
        </p:sp>
        <p:grpSp>
          <p:nvGrpSpPr>
            <p:cNvPr id="26" name="Group 25"/>
            <p:cNvGrpSpPr/>
            <p:nvPr/>
          </p:nvGrpSpPr>
          <p:grpSpPr>
            <a:xfrm>
              <a:off x="5064900" y="2923972"/>
              <a:ext cx="2286000" cy="762000"/>
              <a:chOff x="4531500" y="2923972"/>
              <a:chExt cx="2286000" cy="762000"/>
            </a:xfrm>
          </p:grpSpPr>
          <p:sp>
            <p:nvSpPr>
              <p:cNvPr id="4" name="Rectangle: Rounded Corners 3"/>
              <p:cNvSpPr/>
              <p:nvPr/>
            </p:nvSpPr>
            <p:spPr>
              <a:xfrm>
                <a:off x="4531500" y="2923972"/>
                <a:ext cx="2286000" cy="762000"/>
              </a:xfrm>
              <a:prstGeom prst="roundRect">
                <a:avLst>
                  <a:gd name="adj" fmla="val 50000"/>
                </a:avLst>
              </a:prstGeom>
              <a:solidFill>
                <a:srgbClr val="F0A22E">
                  <a:alpha val="25098"/>
                </a:srgbClr>
              </a:solidFill>
              <a:ln w="38100">
                <a:solidFill>
                  <a:srgbClr val="F3CD6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32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function</a:t>
                </a:r>
              </a:p>
            </p:txBody>
          </p:sp>
          <p:sp>
            <p:nvSpPr>
              <p:cNvPr id="22" name="Oval 21"/>
              <p:cNvSpPr/>
              <p:nvPr/>
            </p:nvSpPr>
            <p:spPr>
              <a:xfrm>
                <a:off x="6284100" y="3152572"/>
                <a:ext cx="304800" cy="304800"/>
              </a:xfrm>
              <a:prstGeom prst="ellipse">
                <a:avLst/>
              </a:prstGeom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41" name="Rectangle: Rounded Corners 40"/>
            <p:cNvSpPr/>
            <p:nvPr/>
          </p:nvSpPr>
          <p:spPr>
            <a:xfrm>
              <a:off x="6723336" y="1600200"/>
              <a:ext cx="627564" cy="685800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1</a:t>
              </a:r>
            </a:p>
          </p:txBody>
        </p:sp>
        <p:sp>
          <p:nvSpPr>
            <p:cNvPr id="46" name="Oval 45"/>
            <p:cNvSpPr/>
            <p:nvPr/>
          </p:nvSpPr>
          <p:spPr>
            <a:xfrm>
              <a:off x="10191380" y="3162300"/>
              <a:ext cx="304800" cy="304800"/>
            </a:xfrm>
            <a:prstGeom prst="ellipse">
              <a:avLst/>
            </a:prstGeom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134264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618999" cy="557035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Closure</a:t>
            </a:r>
            <a:r>
              <a:rPr lang="en-US" dirty="0"/>
              <a:t> ==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state</a:t>
            </a:r>
            <a:r>
              <a:rPr lang="en-US" dirty="0"/>
              <a:t> maintained (closed) inside a function</a:t>
            </a:r>
          </a:p>
          <a:p>
            <a:pPr lvl="1"/>
            <a:r>
              <a:rPr lang="en-US" dirty="0"/>
              <a:t>Hidden from the outside world</a:t>
            </a:r>
          </a:p>
          <a:p>
            <a:r>
              <a:rPr lang="en-US" dirty="0"/>
              <a:t>Example: counter with closures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Closure?</a:t>
            </a:r>
          </a:p>
        </p:txBody>
      </p:sp>
      <p:sp>
        <p:nvSpPr>
          <p:cNvPr id="7" name="Text Placeholder 3"/>
          <p:cNvSpPr txBox="1">
            <a:spLocks/>
          </p:cNvSpPr>
          <p:nvPr/>
        </p:nvSpPr>
        <p:spPr>
          <a:xfrm>
            <a:off x="912812" y="3216057"/>
            <a:ext cx="5791200" cy="316161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sz="2800" noProof="1">
                <a:solidFill>
                  <a:srgbClr val="FBEEDC"/>
                </a:solidFill>
              </a:rPr>
              <a:t>function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counterClosure</a:t>
            </a:r>
            <a:r>
              <a:rPr lang="en-US" sz="2800" noProof="1">
                <a:solidFill>
                  <a:srgbClr val="FBEEDC"/>
                </a:solidFill>
              </a:rPr>
              <a:t>() {</a:t>
            </a:r>
          </a:p>
          <a:p>
            <a:r>
              <a:rPr lang="en-US" sz="2800" noProof="1">
                <a:solidFill>
                  <a:srgbClr val="FBEEDC"/>
                </a:solidFill>
              </a:rPr>
              <a:t>  let counter = 0;</a:t>
            </a:r>
          </a:p>
          <a:p>
            <a:r>
              <a:rPr lang="en-US" sz="2800" noProof="1">
                <a:solidFill>
                  <a:srgbClr val="FBEEDC"/>
                </a:solidFill>
              </a:rPr>
              <a:t>  function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getNextCount</a:t>
            </a:r>
            <a:r>
              <a:rPr lang="en-US" sz="2800" noProof="1">
                <a:solidFill>
                  <a:srgbClr val="FBEEDC"/>
                </a:solidFill>
              </a:rPr>
              <a:t>() {</a:t>
            </a:r>
          </a:p>
          <a:p>
            <a:r>
              <a:rPr lang="en-US" sz="2800" noProof="1">
                <a:solidFill>
                  <a:srgbClr val="FBEEDC"/>
                </a:solidFill>
              </a:rPr>
              <a:t>    console.log(++counter);</a:t>
            </a:r>
          </a:p>
          <a:p>
            <a:r>
              <a:rPr lang="en-US" sz="2800" noProof="1">
                <a:solidFill>
                  <a:srgbClr val="FBEEDC"/>
                </a:solidFill>
              </a:rPr>
              <a:t>  };</a:t>
            </a:r>
          </a:p>
          <a:p>
            <a:r>
              <a:rPr lang="en-US" sz="2800" noProof="1">
                <a:solidFill>
                  <a:srgbClr val="FBEEDC"/>
                </a:solidFill>
              </a:rPr>
              <a:t>  return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getNextCount</a:t>
            </a:r>
            <a:r>
              <a:rPr lang="en-US" sz="2800" noProof="1">
                <a:solidFill>
                  <a:srgbClr val="FBEEDC"/>
                </a:solidFill>
              </a:rPr>
              <a:t>;</a:t>
            </a:r>
          </a:p>
          <a:p>
            <a:r>
              <a:rPr lang="en-US" sz="2800" noProof="1">
                <a:solidFill>
                  <a:srgbClr val="FBEEDC"/>
                </a:solidFill>
              </a:rPr>
              <a:t>}</a:t>
            </a:r>
          </a:p>
        </p:txBody>
      </p:sp>
      <p:sp>
        <p:nvSpPr>
          <p:cNvPr id="8" name="Text Placeholder 3"/>
          <p:cNvSpPr txBox="1">
            <a:spLocks/>
          </p:cNvSpPr>
          <p:nvPr/>
        </p:nvSpPr>
        <p:spPr>
          <a:xfrm>
            <a:off x="7085012" y="3216057"/>
            <a:ext cx="4114800" cy="316161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sz="2800" noProof="1">
                <a:solidFill>
                  <a:srgbClr val="FBEEDC"/>
                </a:solidFill>
              </a:rPr>
              <a:t>let count </a:t>
            </a:r>
          </a:p>
          <a:p>
            <a:r>
              <a:rPr lang="en-US" sz="2800" noProof="1">
                <a:solidFill>
                  <a:srgbClr val="FBEEDC"/>
                </a:solidFill>
              </a:rPr>
              <a:t>  counterClosure();</a:t>
            </a:r>
          </a:p>
          <a:p>
            <a:r>
              <a:rPr lang="en-US" sz="2800" noProof="1">
                <a:solidFill>
                  <a:srgbClr val="FBEEDC"/>
                </a:solidFill>
              </a:rPr>
              <a:t>count();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// 1</a:t>
            </a:r>
          </a:p>
          <a:p>
            <a:r>
              <a:rPr lang="en-US" sz="2800" noProof="1">
                <a:solidFill>
                  <a:srgbClr val="FBEEDC"/>
                </a:solidFill>
              </a:rPr>
              <a:t>count();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// 2</a:t>
            </a:r>
          </a:p>
          <a:p>
            <a:r>
              <a:rPr lang="en-US" sz="2800" noProof="1">
                <a:solidFill>
                  <a:srgbClr val="FBEEDC"/>
                </a:solidFill>
              </a:rPr>
              <a:t>count();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// 3</a:t>
            </a:r>
          </a:p>
          <a:p>
            <a:r>
              <a:rPr lang="en-US" sz="2800" noProof="1">
                <a:solidFill>
                  <a:srgbClr val="FBEEDC"/>
                </a:solidFill>
              </a:rPr>
              <a:t>count();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// 4</a:t>
            </a:r>
          </a:p>
          <a:p>
            <a:r>
              <a:rPr lang="en-US" sz="2800" noProof="1">
                <a:solidFill>
                  <a:srgbClr val="FBEEDC"/>
                </a:solidFill>
              </a:rPr>
              <a:t>count();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// 5</a:t>
            </a:r>
          </a:p>
        </p:txBody>
      </p:sp>
    </p:spTree>
    <p:extLst>
      <p:ext uri="{BB962C8B-B14F-4D97-AF65-F5344CB8AC3E}">
        <p14:creationId xmlns:p14="http://schemas.microsoft.com/office/powerpoint/2010/main" val="1733918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Closures – Shorter Syntax with IIFE</a:t>
            </a:r>
          </a:p>
        </p:txBody>
      </p:sp>
      <p:sp>
        <p:nvSpPr>
          <p:cNvPr id="10" name="Text Placeholder 3"/>
          <p:cNvSpPr txBox="1">
            <a:spLocks/>
          </p:cNvSpPr>
          <p:nvPr/>
        </p:nvSpPr>
        <p:spPr>
          <a:xfrm>
            <a:off x="684212" y="1828800"/>
            <a:ext cx="5410201" cy="402339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sz="2800" noProof="1">
                <a:solidFill>
                  <a:srgbClr val="FBEEDC"/>
                </a:solidFill>
              </a:rPr>
              <a:t>let counter</a:t>
            </a:r>
            <a:r>
              <a:rPr lang="en-US" sz="2800" noProof="1">
                <a:solidFill>
                  <a:srgbClr val="FBEEDC"/>
                </a:solidFill>
                <a:latin typeface="+mn-lt"/>
              </a:rPr>
              <a:t> </a:t>
            </a:r>
            <a:r>
              <a:rPr lang="en-US" sz="2800" noProof="1">
                <a:solidFill>
                  <a:srgbClr val="FBEEDC"/>
                </a:solidFill>
              </a:rPr>
              <a:t>=</a:t>
            </a:r>
            <a:r>
              <a:rPr lang="en-US" sz="2800" noProof="1">
                <a:solidFill>
                  <a:srgbClr val="FBEEDC"/>
                </a:solidFill>
                <a:latin typeface="+mn-lt"/>
              </a:rPr>
              <a:t>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(</a:t>
            </a:r>
            <a:r>
              <a:rPr lang="en-US" sz="2800" noProof="1">
                <a:solidFill>
                  <a:srgbClr val="FBEEDC"/>
                </a:solidFill>
              </a:rPr>
              <a:t>function()</a:t>
            </a:r>
            <a:r>
              <a:rPr lang="en-US" sz="2800" noProof="1">
                <a:solidFill>
                  <a:srgbClr val="FBEEDC"/>
                </a:solidFill>
                <a:latin typeface="+mn-lt"/>
              </a:rPr>
              <a:t> </a:t>
            </a:r>
            <a:r>
              <a:rPr lang="en-US" sz="2800" noProof="1">
                <a:solidFill>
                  <a:srgbClr val="FBEEDC"/>
                </a:solidFill>
              </a:rPr>
              <a:t>{</a:t>
            </a:r>
          </a:p>
          <a:p>
            <a:r>
              <a:rPr lang="en-US" sz="2800" noProof="1">
                <a:solidFill>
                  <a:srgbClr val="FBEEDC"/>
                </a:solidFill>
              </a:rPr>
              <a:t>  let num = 0;</a:t>
            </a:r>
          </a:p>
          <a:p>
            <a:r>
              <a:rPr lang="en-US" sz="2800" noProof="1">
                <a:solidFill>
                  <a:srgbClr val="FBEEDC"/>
                </a:solidFill>
              </a:rPr>
              <a:t>  return function() {</a:t>
            </a:r>
          </a:p>
          <a:p>
            <a:r>
              <a:rPr lang="en-US" sz="2800" noProof="1">
                <a:solidFill>
                  <a:srgbClr val="FBEEDC"/>
                </a:solidFill>
              </a:rPr>
              <a:t>    console.log(++num);</a:t>
            </a:r>
          </a:p>
          <a:p>
            <a:r>
              <a:rPr lang="en-US" sz="2800" noProof="1">
                <a:solidFill>
                  <a:srgbClr val="FBEEDC"/>
                </a:solidFill>
              </a:rPr>
              <a:t>  };</a:t>
            </a:r>
          </a:p>
          <a:p>
            <a:r>
              <a:rPr lang="en-US" sz="2800" noProof="1">
                <a:solidFill>
                  <a:srgbClr val="FBEEDC"/>
                </a:solidFill>
              </a:rPr>
              <a:t>}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)()</a:t>
            </a:r>
            <a:r>
              <a:rPr lang="en-US" sz="2800" noProof="1">
                <a:solidFill>
                  <a:srgbClr val="FBEEDC"/>
                </a:solidFill>
              </a:rPr>
              <a:t>;</a:t>
            </a:r>
          </a:p>
          <a:p>
            <a:r>
              <a:rPr lang="en-US" sz="2800" noProof="1">
                <a:solidFill>
                  <a:srgbClr val="FBEEDC"/>
                </a:solidFill>
              </a:rPr>
              <a:t>counter();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// 1</a:t>
            </a:r>
          </a:p>
          <a:p>
            <a:r>
              <a:rPr lang="en-US" sz="2800" noProof="1">
                <a:solidFill>
                  <a:srgbClr val="FBEEDC"/>
                </a:solidFill>
              </a:rPr>
              <a:t>counter();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// 2</a:t>
            </a:r>
          </a:p>
          <a:p>
            <a:r>
              <a:rPr lang="en-US" sz="2800" noProof="1">
                <a:solidFill>
                  <a:srgbClr val="FBEEDC"/>
                </a:solidFill>
              </a:rPr>
              <a:t>counter();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// 3</a:t>
            </a:r>
          </a:p>
        </p:txBody>
      </p:sp>
      <p:sp>
        <p:nvSpPr>
          <p:cNvPr id="11" name="Text Placeholder 3"/>
          <p:cNvSpPr txBox="1">
            <a:spLocks/>
          </p:cNvSpPr>
          <p:nvPr/>
        </p:nvSpPr>
        <p:spPr>
          <a:xfrm>
            <a:off x="6491591" y="1828800"/>
            <a:ext cx="4936821" cy="402339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sz="2800" noProof="1">
                <a:solidFill>
                  <a:srgbClr val="FBEEDC"/>
                </a:solidFill>
              </a:rPr>
              <a:t>let counter =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(</a:t>
            </a:r>
            <a:r>
              <a:rPr lang="en-US" sz="2800" noProof="1">
                <a:solidFill>
                  <a:srgbClr val="FBEEDC"/>
                </a:solidFill>
              </a:rPr>
              <a:t>() =&gt; {</a:t>
            </a:r>
          </a:p>
          <a:p>
            <a:r>
              <a:rPr lang="en-US" sz="2800" noProof="1">
                <a:solidFill>
                  <a:srgbClr val="FBEEDC"/>
                </a:solidFill>
              </a:rPr>
              <a:t>  let num = 0;</a:t>
            </a:r>
          </a:p>
          <a:p>
            <a:r>
              <a:rPr lang="en-US" sz="2800" noProof="1">
                <a:solidFill>
                  <a:srgbClr val="FBEEDC"/>
                </a:solidFill>
              </a:rPr>
              <a:t>  return () =&gt; </a:t>
            </a:r>
          </a:p>
          <a:p>
            <a:r>
              <a:rPr lang="en-US" sz="2800" noProof="1">
                <a:solidFill>
                  <a:srgbClr val="FBEEDC"/>
                </a:solidFill>
              </a:rPr>
              <a:t>    console.log(++num);</a:t>
            </a:r>
          </a:p>
          <a:p>
            <a:r>
              <a:rPr lang="en-US" sz="2800" noProof="1">
                <a:solidFill>
                  <a:srgbClr val="FBEEDC"/>
                </a:solidFill>
              </a:rPr>
              <a:t>}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)()</a:t>
            </a:r>
            <a:r>
              <a:rPr lang="en-US" sz="2800" noProof="1">
                <a:solidFill>
                  <a:srgbClr val="FBEEDC"/>
                </a:solidFill>
              </a:rPr>
              <a:t>;</a:t>
            </a:r>
          </a:p>
          <a:p>
            <a:r>
              <a:rPr lang="en-US" sz="2800" noProof="1">
                <a:solidFill>
                  <a:srgbClr val="FBEEDC"/>
                </a:solidFill>
              </a:rPr>
              <a:t>counter();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// 1</a:t>
            </a:r>
          </a:p>
          <a:p>
            <a:r>
              <a:rPr lang="en-US" sz="2800" noProof="1">
                <a:solidFill>
                  <a:srgbClr val="FBEEDC"/>
                </a:solidFill>
              </a:rPr>
              <a:t>counter();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// 2</a:t>
            </a:r>
          </a:p>
          <a:p>
            <a:r>
              <a:rPr lang="en-US" sz="2800" noProof="1">
                <a:solidFill>
                  <a:srgbClr val="FBEEDC"/>
                </a:solidFill>
              </a:rPr>
              <a:t>counter();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// 3</a:t>
            </a:r>
          </a:p>
          <a:p>
            <a:r>
              <a:rPr lang="en-US" sz="2800" noProof="1">
                <a:solidFill>
                  <a:srgbClr val="FBEEDC"/>
                </a:solidFill>
              </a:rPr>
              <a:t>counter();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// 4</a:t>
            </a:r>
          </a:p>
        </p:txBody>
      </p:sp>
    </p:spTree>
    <p:extLst>
      <p:ext uri="{BB962C8B-B14F-4D97-AF65-F5344CB8AC3E}">
        <p14:creationId xmlns:p14="http://schemas.microsoft.com/office/powerpoint/2010/main" val="496206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375999" cy="5570355"/>
          </a:xfrm>
        </p:spPr>
        <p:txBody>
          <a:bodyPr>
            <a:normAutofit/>
          </a:bodyPr>
          <a:lstStyle/>
          <a:p>
            <a:r>
              <a:rPr lang="en-US" sz="3200" dirty="0"/>
              <a:t>Using closures write a JS function that returns the next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Fibonacci</a:t>
            </a:r>
            <a:r>
              <a:rPr lang="en-US" sz="3200" dirty="0"/>
              <a:t> number, each time i's called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Fibonacci with Closures</a:t>
            </a:r>
          </a:p>
        </p:txBody>
      </p:sp>
      <p:sp>
        <p:nvSpPr>
          <p:cNvPr id="8" name="Text Placeholder 3"/>
          <p:cNvSpPr txBox="1">
            <a:spLocks/>
          </p:cNvSpPr>
          <p:nvPr/>
        </p:nvSpPr>
        <p:spPr>
          <a:xfrm>
            <a:off x="1979612" y="3456907"/>
            <a:ext cx="861176" cy="5847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indent="0" algn="ctr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sz="3200"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noProof="1"/>
              <a:t>x3</a:t>
            </a:r>
          </a:p>
        </p:txBody>
      </p:sp>
      <p:sp>
        <p:nvSpPr>
          <p:cNvPr id="9" name="Text Placeholder 3"/>
          <p:cNvSpPr txBox="1">
            <a:spLocks/>
          </p:cNvSpPr>
          <p:nvPr/>
        </p:nvSpPr>
        <p:spPr>
          <a:xfrm>
            <a:off x="1979612" y="4653457"/>
            <a:ext cx="861176" cy="156966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indent="0" algn="ctr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sz="3200"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noProof="1"/>
              <a:t>1</a:t>
            </a:r>
          </a:p>
          <a:p>
            <a:r>
              <a:rPr lang="en-US" noProof="1"/>
              <a:t>1</a:t>
            </a:r>
          </a:p>
          <a:p>
            <a:r>
              <a:rPr lang="en-US" noProof="1"/>
              <a:t>2</a:t>
            </a:r>
          </a:p>
        </p:txBody>
      </p:sp>
      <p:sp>
        <p:nvSpPr>
          <p:cNvPr id="5" name="Arrow: Down 4"/>
          <p:cNvSpPr/>
          <p:nvPr/>
        </p:nvSpPr>
        <p:spPr>
          <a:xfrm>
            <a:off x="2263544" y="4151608"/>
            <a:ext cx="293312" cy="39630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1" name="Text Placeholder 3"/>
          <p:cNvSpPr txBox="1">
            <a:spLocks/>
          </p:cNvSpPr>
          <p:nvPr/>
        </p:nvSpPr>
        <p:spPr>
          <a:xfrm>
            <a:off x="4037012" y="2964464"/>
            <a:ext cx="861176" cy="5847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indent="0" algn="ctr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sz="3200"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noProof="1"/>
              <a:t>x4</a:t>
            </a:r>
          </a:p>
        </p:txBody>
      </p:sp>
      <p:sp>
        <p:nvSpPr>
          <p:cNvPr id="12" name="Text Placeholder 3"/>
          <p:cNvSpPr txBox="1">
            <a:spLocks/>
          </p:cNvSpPr>
          <p:nvPr/>
        </p:nvSpPr>
        <p:spPr>
          <a:xfrm>
            <a:off x="4037012" y="4161014"/>
            <a:ext cx="861176" cy="206210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indent="0" algn="ctr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sz="3200"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noProof="1"/>
              <a:t>1</a:t>
            </a:r>
          </a:p>
          <a:p>
            <a:r>
              <a:rPr lang="en-US" noProof="1"/>
              <a:t>1</a:t>
            </a:r>
          </a:p>
          <a:p>
            <a:r>
              <a:rPr lang="en-US" noProof="1"/>
              <a:t>2</a:t>
            </a:r>
          </a:p>
          <a:p>
            <a:r>
              <a:rPr lang="en-US" noProof="1"/>
              <a:t>3</a:t>
            </a:r>
          </a:p>
        </p:txBody>
      </p:sp>
      <p:sp>
        <p:nvSpPr>
          <p:cNvPr id="13" name="Arrow: Down 12"/>
          <p:cNvSpPr/>
          <p:nvPr/>
        </p:nvSpPr>
        <p:spPr>
          <a:xfrm>
            <a:off x="4320944" y="3659165"/>
            <a:ext cx="293312" cy="39630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4" name="Text Placeholder 3"/>
          <p:cNvSpPr txBox="1">
            <a:spLocks/>
          </p:cNvSpPr>
          <p:nvPr/>
        </p:nvSpPr>
        <p:spPr>
          <a:xfrm>
            <a:off x="6079200" y="2472022"/>
            <a:ext cx="861176" cy="5847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indent="0" algn="ctr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sz="3200"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noProof="1"/>
              <a:t>x5</a:t>
            </a:r>
          </a:p>
        </p:txBody>
      </p:sp>
      <p:sp>
        <p:nvSpPr>
          <p:cNvPr id="15" name="Text Placeholder 3"/>
          <p:cNvSpPr txBox="1">
            <a:spLocks/>
          </p:cNvSpPr>
          <p:nvPr/>
        </p:nvSpPr>
        <p:spPr>
          <a:xfrm>
            <a:off x="6079200" y="3668572"/>
            <a:ext cx="861176" cy="255454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indent="0" algn="ctr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sz="3200"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noProof="1"/>
              <a:t>1</a:t>
            </a:r>
          </a:p>
          <a:p>
            <a:r>
              <a:rPr lang="en-US" noProof="1"/>
              <a:t>1</a:t>
            </a:r>
          </a:p>
          <a:p>
            <a:r>
              <a:rPr lang="en-US" noProof="1"/>
              <a:t>2</a:t>
            </a:r>
          </a:p>
          <a:p>
            <a:r>
              <a:rPr lang="en-US" noProof="1"/>
              <a:t>3</a:t>
            </a:r>
          </a:p>
          <a:p>
            <a:r>
              <a:rPr lang="en-US" noProof="1"/>
              <a:t>5</a:t>
            </a:r>
          </a:p>
        </p:txBody>
      </p:sp>
      <p:sp>
        <p:nvSpPr>
          <p:cNvPr id="16" name="Arrow: Down 15"/>
          <p:cNvSpPr/>
          <p:nvPr/>
        </p:nvSpPr>
        <p:spPr>
          <a:xfrm>
            <a:off x="6363132" y="3166723"/>
            <a:ext cx="293312" cy="39630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7" name="Text Placeholder 3"/>
          <p:cNvSpPr txBox="1">
            <a:spLocks/>
          </p:cNvSpPr>
          <p:nvPr/>
        </p:nvSpPr>
        <p:spPr>
          <a:xfrm>
            <a:off x="8540081" y="1981200"/>
            <a:ext cx="916488" cy="5847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indent="0" algn="ctr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sz="3200"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noProof="1"/>
              <a:t>x12</a:t>
            </a:r>
          </a:p>
        </p:txBody>
      </p:sp>
      <p:sp>
        <p:nvSpPr>
          <p:cNvPr id="18" name="Text Placeholder 3"/>
          <p:cNvSpPr txBox="1">
            <a:spLocks/>
          </p:cNvSpPr>
          <p:nvPr/>
        </p:nvSpPr>
        <p:spPr>
          <a:xfrm>
            <a:off x="8016038" y="3176129"/>
            <a:ext cx="861176" cy="304698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indent="0" algn="ctr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sz="3200"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noProof="1"/>
              <a:t>1</a:t>
            </a:r>
          </a:p>
          <a:p>
            <a:r>
              <a:rPr lang="en-US" noProof="1"/>
              <a:t>1</a:t>
            </a:r>
          </a:p>
          <a:p>
            <a:r>
              <a:rPr lang="en-US" noProof="1"/>
              <a:t>2</a:t>
            </a:r>
          </a:p>
          <a:p>
            <a:r>
              <a:rPr lang="en-US" noProof="1"/>
              <a:t>3</a:t>
            </a:r>
          </a:p>
          <a:p>
            <a:r>
              <a:rPr lang="en-US" noProof="1"/>
              <a:t>5</a:t>
            </a:r>
          </a:p>
          <a:p>
            <a:r>
              <a:rPr lang="en-US" noProof="1"/>
              <a:t>8</a:t>
            </a:r>
          </a:p>
        </p:txBody>
      </p:sp>
      <p:sp>
        <p:nvSpPr>
          <p:cNvPr id="19" name="Arrow: Down 18"/>
          <p:cNvSpPr/>
          <p:nvPr/>
        </p:nvSpPr>
        <p:spPr>
          <a:xfrm>
            <a:off x="8851669" y="2677277"/>
            <a:ext cx="293312" cy="39630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0" name="Text Placeholder 3"/>
          <p:cNvSpPr txBox="1">
            <a:spLocks/>
          </p:cNvSpPr>
          <p:nvPr/>
        </p:nvSpPr>
        <p:spPr>
          <a:xfrm>
            <a:off x="8877213" y="3176129"/>
            <a:ext cx="1103399" cy="304698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indent="0" algn="ctr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sz="3200"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noProof="1"/>
              <a:t>13</a:t>
            </a:r>
          </a:p>
          <a:p>
            <a:r>
              <a:rPr lang="en-US" noProof="1"/>
              <a:t>21</a:t>
            </a:r>
          </a:p>
          <a:p>
            <a:r>
              <a:rPr lang="en-US" noProof="1"/>
              <a:t>34</a:t>
            </a:r>
          </a:p>
          <a:p>
            <a:r>
              <a:rPr lang="en-US" noProof="1"/>
              <a:t>55</a:t>
            </a:r>
          </a:p>
          <a:p>
            <a:r>
              <a:rPr lang="en-US" noProof="1"/>
              <a:t>89</a:t>
            </a:r>
          </a:p>
          <a:p>
            <a:r>
              <a:rPr lang="en-US" noProof="1"/>
              <a:t>144</a:t>
            </a:r>
          </a:p>
        </p:txBody>
      </p:sp>
    </p:spTree>
    <p:extLst>
      <p:ext uri="{BB962C8B-B14F-4D97-AF65-F5344CB8AC3E}">
        <p14:creationId xmlns:p14="http://schemas.microsoft.com/office/powerpoint/2010/main" val="18662676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Fibonacci with Closures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6324" y="1143000"/>
            <a:ext cx="4059665" cy="4885165"/>
          </a:xfrm>
          <a:prstGeom prst="roundRect">
            <a:avLst>
              <a:gd name="adj" fmla="val 1576"/>
            </a:avLst>
          </a:prstGeom>
        </p:spPr>
      </p:pic>
      <p:sp>
        <p:nvSpPr>
          <p:cNvPr id="7" name="Text Placeholder 3"/>
          <p:cNvSpPr txBox="1">
            <a:spLocks/>
          </p:cNvSpPr>
          <p:nvPr/>
        </p:nvSpPr>
        <p:spPr>
          <a:xfrm>
            <a:off x="799324" y="1151121"/>
            <a:ext cx="6057088" cy="490671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lnSpc>
                <a:spcPct val="85000"/>
              </a:lnSpc>
            </a:pPr>
            <a:r>
              <a:rPr lang="en-US" sz="2800" noProof="1">
                <a:solidFill>
                  <a:srgbClr val="FBEEDC"/>
                </a:solidFill>
              </a:rPr>
              <a:t>function getFibonator() {</a:t>
            </a:r>
          </a:p>
          <a:p>
            <a:pPr>
              <a:lnSpc>
                <a:spcPct val="85000"/>
              </a:lnSpc>
            </a:pPr>
            <a:r>
              <a:rPr lang="en-US" sz="2800" noProof="1">
                <a:solidFill>
                  <a:srgbClr val="FBEEDC"/>
                </a:solidFill>
              </a:rPr>
              <a:t>  let f0 = 0, f1 = 1;</a:t>
            </a:r>
          </a:p>
          <a:p>
            <a:pPr>
              <a:lnSpc>
                <a:spcPct val="85000"/>
              </a:lnSpc>
            </a:pPr>
            <a:r>
              <a:rPr lang="en-US" sz="2800" noProof="1">
                <a:solidFill>
                  <a:srgbClr val="FBEEDC"/>
                </a:solidFill>
              </a:rPr>
              <a:t> 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return</a:t>
            </a:r>
            <a:r>
              <a:rPr lang="en-US" sz="2800" noProof="1">
                <a:solidFill>
                  <a:srgbClr val="FBEEDC"/>
                </a:solidFill>
              </a:rPr>
              <a:t> function() {</a:t>
            </a:r>
          </a:p>
          <a:p>
            <a:pPr>
              <a:lnSpc>
                <a:spcPct val="85000"/>
              </a:lnSpc>
            </a:pPr>
            <a:r>
              <a:rPr lang="en-US" sz="2800" noProof="1">
                <a:solidFill>
                  <a:srgbClr val="FBEEDC"/>
                </a:solidFill>
              </a:rPr>
              <a:t>    let f2</a:t>
            </a:r>
            <a:r>
              <a:rPr lang="en-US" sz="2800" noProof="1">
                <a:solidFill>
                  <a:srgbClr val="FBEEDC"/>
                </a:solidFill>
                <a:latin typeface="+mn-lt"/>
              </a:rPr>
              <a:t> </a:t>
            </a:r>
            <a:r>
              <a:rPr lang="en-US" sz="2800" noProof="1">
                <a:solidFill>
                  <a:srgbClr val="FBEEDC"/>
                </a:solidFill>
              </a:rPr>
              <a:t>=</a:t>
            </a:r>
            <a:r>
              <a:rPr lang="en-US" sz="2800" noProof="1">
                <a:solidFill>
                  <a:srgbClr val="FBEEDC"/>
                </a:solidFill>
                <a:latin typeface="+mn-lt"/>
              </a:rPr>
              <a:t> </a:t>
            </a:r>
            <a:r>
              <a:rPr lang="en-US" sz="2800" noProof="1">
                <a:solidFill>
                  <a:srgbClr val="FBEEDC"/>
                </a:solidFill>
              </a:rPr>
              <a:t>f0 +</a:t>
            </a:r>
            <a:r>
              <a:rPr lang="en-US" sz="2800" noProof="1">
                <a:solidFill>
                  <a:srgbClr val="FBEEDC"/>
                </a:solidFill>
                <a:latin typeface="+mn-lt"/>
              </a:rPr>
              <a:t> </a:t>
            </a:r>
            <a:r>
              <a:rPr lang="en-US" sz="2800" noProof="1">
                <a:solidFill>
                  <a:srgbClr val="FBEEDC"/>
                </a:solidFill>
              </a:rPr>
              <a:t>f1;</a:t>
            </a:r>
          </a:p>
          <a:p>
            <a:pPr>
              <a:lnSpc>
                <a:spcPct val="85000"/>
              </a:lnSpc>
            </a:pPr>
            <a:r>
              <a:rPr lang="en-US" sz="2800" noProof="1">
                <a:solidFill>
                  <a:srgbClr val="FBEEDC"/>
                </a:solidFill>
              </a:rPr>
              <a:t>    f0 = f1;</a:t>
            </a:r>
          </a:p>
          <a:p>
            <a:pPr>
              <a:lnSpc>
                <a:spcPct val="85000"/>
              </a:lnSpc>
            </a:pPr>
            <a:r>
              <a:rPr lang="en-US" sz="2800" noProof="1">
                <a:solidFill>
                  <a:srgbClr val="FBEEDC"/>
                </a:solidFill>
              </a:rPr>
              <a:t>    f1 = f2;</a:t>
            </a:r>
          </a:p>
          <a:p>
            <a:pPr>
              <a:lnSpc>
                <a:spcPct val="85000"/>
              </a:lnSpc>
            </a:pPr>
            <a:r>
              <a:rPr lang="en-US" sz="2800" noProof="1">
                <a:solidFill>
                  <a:srgbClr val="FBEEDC"/>
                </a:solidFill>
              </a:rPr>
              <a:t>    return f1;</a:t>
            </a:r>
          </a:p>
          <a:p>
            <a:pPr>
              <a:lnSpc>
                <a:spcPct val="85000"/>
              </a:lnSpc>
            </a:pPr>
            <a:r>
              <a:rPr lang="en-US" sz="2800" noProof="1">
                <a:solidFill>
                  <a:srgbClr val="FBEEDC"/>
                </a:solidFill>
              </a:rPr>
              <a:t>  };</a:t>
            </a:r>
          </a:p>
          <a:p>
            <a:pPr>
              <a:lnSpc>
                <a:spcPct val="85000"/>
              </a:lnSpc>
            </a:pPr>
            <a:r>
              <a:rPr lang="en-US" sz="2800" noProof="1">
                <a:solidFill>
                  <a:srgbClr val="FBEEDC"/>
                </a:solidFill>
              </a:rPr>
              <a:t>}</a:t>
            </a:r>
          </a:p>
          <a:p>
            <a:pPr>
              <a:lnSpc>
                <a:spcPct val="85000"/>
              </a:lnSpc>
            </a:pPr>
            <a:r>
              <a:rPr lang="en-US" sz="2800" noProof="1">
                <a:solidFill>
                  <a:srgbClr val="FBEEDC"/>
                </a:solidFill>
              </a:rPr>
              <a:t>let fib = getFibonator();</a:t>
            </a:r>
          </a:p>
          <a:p>
            <a:pPr>
              <a:lnSpc>
                <a:spcPct val="85000"/>
              </a:lnSpc>
            </a:pPr>
            <a:r>
              <a:rPr lang="en-US" sz="2800" noProof="1">
                <a:solidFill>
                  <a:srgbClr val="FBEEDC"/>
                </a:solidFill>
              </a:rPr>
              <a:t>fib(); </a:t>
            </a:r>
            <a:r>
              <a:rPr lang="en-US" sz="2800" i="1" noProof="1">
                <a:solidFill>
                  <a:schemeClr val="tx2">
                    <a:lumMod val="75000"/>
                  </a:schemeClr>
                </a:solidFill>
              </a:rPr>
              <a:t>// 1</a:t>
            </a:r>
          </a:p>
          <a:p>
            <a:pPr>
              <a:lnSpc>
                <a:spcPct val="85000"/>
              </a:lnSpc>
            </a:pPr>
            <a:r>
              <a:rPr lang="en-US" sz="2800" noProof="1">
                <a:solidFill>
                  <a:srgbClr val="FBEEDC"/>
                </a:solidFill>
              </a:rPr>
              <a:t>fib(); </a:t>
            </a:r>
            <a:r>
              <a:rPr lang="en-US" sz="2800" i="1" noProof="1">
                <a:solidFill>
                  <a:schemeClr val="tx2">
                    <a:lumMod val="75000"/>
                  </a:schemeClr>
                </a:solidFill>
              </a:rPr>
              <a:t>// 1</a:t>
            </a:r>
          </a:p>
          <a:p>
            <a:pPr>
              <a:lnSpc>
                <a:spcPct val="85000"/>
              </a:lnSpc>
            </a:pPr>
            <a:r>
              <a:rPr lang="en-US" sz="2800" noProof="1">
                <a:solidFill>
                  <a:srgbClr val="FBEEDC"/>
                </a:solidFill>
              </a:rPr>
              <a:t>fib(); </a:t>
            </a:r>
            <a:r>
              <a:rPr lang="en-US" sz="2800" i="1" noProof="1">
                <a:solidFill>
                  <a:schemeClr val="tx2">
                    <a:lumMod val="75000"/>
                  </a:schemeClr>
                </a:solidFill>
              </a:rPr>
              <a:t>// 2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16005" y="6187191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3"/>
              </a:rPr>
              <a:t>https://judge.softuni.bg/Contests/334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5383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356590" y="4749203"/>
            <a:ext cx="7475645" cy="1651597"/>
          </a:xfrm>
        </p:spPr>
        <p:txBody>
          <a:bodyPr/>
          <a:lstStyle/>
          <a:p>
            <a:pPr>
              <a:lnSpc>
                <a:spcPct val="95000"/>
              </a:lnSpc>
            </a:pPr>
            <a:r>
              <a:rPr lang="en-US" dirty="0"/>
              <a:t>Module and Revealing</a:t>
            </a:r>
            <a:br>
              <a:rPr lang="en-US" dirty="0"/>
            </a:br>
            <a:r>
              <a:rPr lang="en-US" dirty="0"/>
              <a:t>Module Patterns</a:t>
            </a:r>
          </a:p>
        </p:txBody>
      </p:sp>
      <p:grpSp>
        <p:nvGrpSpPr>
          <p:cNvPr id="34" name="Group 33"/>
          <p:cNvGrpSpPr/>
          <p:nvPr/>
        </p:nvGrpSpPr>
        <p:grpSpPr>
          <a:xfrm>
            <a:off x="1324151" y="954058"/>
            <a:ext cx="9462702" cy="3442577"/>
            <a:chOff x="1464772" y="960455"/>
            <a:chExt cx="9462702" cy="3442577"/>
          </a:xfrm>
        </p:grpSpPr>
        <p:sp>
          <p:nvSpPr>
            <p:cNvPr id="7" name="Rectangle: Rounded Corners 6"/>
            <p:cNvSpPr/>
            <p:nvPr/>
          </p:nvSpPr>
          <p:spPr>
            <a:xfrm>
              <a:off x="4560684" y="960455"/>
              <a:ext cx="3124200" cy="3114153"/>
            </a:xfrm>
            <a:prstGeom prst="roundRect">
              <a:avLst>
                <a:gd name="adj" fmla="val 5385"/>
              </a:avLst>
            </a:prstGeom>
            <a:solidFill>
              <a:srgbClr val="F0A22E">
                <a:alpha val="25098"/>
              </a:srgbClr>
            </a:solidFill>
            <a:ln w="57150">
              <a:solidFill>
                <a:srgbClr val="F3CD6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en-US" sz="3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closure</a:t>
              </a: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H="1" flipV="1">
              <a:off x="5789612" y="2362200"/>
              <a:ext cx="152400" cy="637972"/>
            </a:xfrm>
            <a:prstGeom prst="straightConnector1">
              <a:avLst/>
            </a:prstGeom>
            <a:ln w="38100">
              <a:solidFill>
                <a:schemeClr val="tx2">
                  <a:lumMod val="75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 flipH="1">
              <a:off x="6323011" y="2362200"/>
              <a:ext cx="76201" cy="637972"/>
            </a:xfrm>
            <a:prstGeom prst="straightConnector1">
              <a:avLst/>
            </a:prstGeom>
            <a:ln w="38100">
              <a:solidFill>
                <a:schemeClr val="tx2">
                  <a:lumMod val="75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" name="Group 9"/>
            <p:cNvGrpSpPr/>
            <p:nvPr/>
          </p:nvGrpSpPr>
          <p:grpSpPr>
            <a:xfrm>
              <a:off x="1464772" y="2133600"/>
              <a:ext cx="2371862" cy="762000"/>
              <a:chOff x="464510" y="2057400"/>
              <a:chExt cx="2371862" cy="762000"/>
            </a:xfrm>
          </p:grpSpPr>
          <p:sp>
            <p:nvSpPr>
              <p:cNvPr id="20" name="Rectangle: Rounded Corners 19"/>
              <p:cNvSpPr/>
              <p:nvPr/>
            </p:nvSpPr>
            <p:spPr>
              <a:xfrm>
                <a:off x="464510" y="2057400"/>
                <a:ext cx="2371862" cy="762000"/>
              </a:xfrm>
              <a:prstGeom prst="roundRect">
                <a:avLst>
                  <a:gd name="adj" fmla="val 50000"/>
                </a:avLst>
              </a:prstGeom>
              <a:solidFill>
                <a:srgbClr val="F0A22E">
                  <a:alpha val="25098"/>
                </a:srgbClr>
              </a:solidFill>
              <a:ln w="38100">
                <a:solidFill>
                  <a:srgbClr val="F3CD6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32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function</a:t>
                </a:r>
              </a:p>
            </p:txBody>
          </p:sp>
          <p:sp>
            <p:nvSpPr>
              <p:cNvPr id="21" name="Oval 20"/>
              <p:cNvSpPr/>
              <p:nvPr/>
            </p:nvSpPr>
            <p:spPr>
              <a:xfrm>
                <a:off x="2246228" y="2295728"/>
                <a:ext cx="304800" cy="304800"/>
              </a:xfrm>
              <a:prstGeom prst="ellipse">
                <a:avLst/>
              </a:prstGeom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  <p:cxnSp>
          <p:nvCxnSpPr>
            <p:cNvPr id="11" name="Straight Arrow Connector 10"/>
            <p:cNvCxnSpPr>
              <a:stCxn id="21" idx="6"/>
              <a:endCxn id="7" idx="1"/>
            </p:cNvCxnSpPr>
            <p:nvPr/>
          </p:nvCxnSpPr>
          <p:spPr>
            <a:xfrm flipV="1">
              <a:off x="3551290" y="2517532"/>
              <a:ext cx="1009394" cy="6796"/>
            </a:xfrm>
            <a:prstGeom prst="straightConnector1">
              <a:avLst/>
            </a:prstGeom>
            <a:ln w="38100">
              <a:solidFill>
                <a:schemeClr val="tx2">
                  <a:lumMod val="75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>
              <a:stCxn id="19" idx="6"/>
              <a:endCxn id="13" idx="1"/>
            </p:cNvCxnSpPr>
            <p:nvPr/>
          </p:nvCxnSpPr>
          <p:spPr>
            <a:xfrm>
              <a:off x="7188773" y="3381172"/>
              <a:ext cx="1147901" cy="272"/>
            </a:xfrm>
            <a:prstGeom prst="straightConnector1">
              <a:avLst/>
            </a:prstGeom>
            <a:ln w="38100">
              <a:solidFill>
                <a:schemeClr val="tx2">
                  <a:lumMod val="75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: Rounded Corners 12"/>
            <p:cNvSpPr/>
            <p:nvPr/>
          </p:nvSpPr>
          <p:spPr>
            <a:xfrm>
              <a:off x="8336674" y="2359856"/>
              <a:ext cx="2590800" cy="2043176"/>
            </a:xfrm>
            <a:prstGeom prst="roundRect">
              <a:avLst>
                <a:gd name="adj" fmla="val 4203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3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object</a:t>
              </a:r>
            </a:p>
            <a:p>
              <a:pPr marL="534988" indent="-360363">
                <a:lnSpc>
                  <a:spcPct val="95000"/>
                </a:lnSpc>
                <a:buClr>
                  <a:schemeClr val="tx2">
                    <a:lumMod val="75000"/>
                  </a:schemeClr>
                </a:buClr>
                <a:buFont typeface="Wingdings" panose="05000000000000000000" pitchFamily="2" charset="2"/>
                <a:buChar char="§"/>
              </a:pPr>
              <a:r>
                <a:rPr lang="en-US" sz="3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increase()</a:t>
              </a:r>
            </a:p>
            <a:p>
              <a:pPr marL="534988" indent="-360363">
                <a:lnSpc>
                  <a:spcPct val="95000"/>
                </a:lnSpc>
                <a:buClr>
                  <a:schemeClr val="tx2">
                    <a:lumMod val="75000"/>
                  </a:schemeClr>
                </a:buClr>
                <a:buFont typeface="Wingdings" panose="05000000000000000000" pitchFamily="2" charset="2"/>
                <a:buChar char="§"/>
              </a:pPr>
              <a:r>
                <a:rPr lang="en-US" sz="3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decrease()</a:t>
              </a:r>
            </a:p>
            <a:p>
              <a:pPr marL="534988" indent="-360363">
                <a:lnSpc>
                  <a:spcPct val="95000"/>
                </a:lnSpc>
                <a:buClr>
                  <a:schemeClr val="tx2">
                    <a:lumMod val="75000"/>
                  </a:schemeClr>
                </a:buClr>
                <a:buFont typeface="Wingdings" panose="05000000000000000000" pitchFamily="2" charset="2"/>
                <a:buChar char="§"/>
              </a:pPr>
              <a:r>
                <a:rPr lang="en-US" sz="3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value()</a:t>
              </a:r>
            </a:p>
          </p:txBody>
        </p:sp>
        <p:sp>
          <p:nvSpPr>
            <p:cNvPr id="14" name="Rectangle: Rounded Corners 13"/>
            <p:cNvSpPr/>
            <p:nvPr/>
          </p:nvSpPr>
          <p:spPr>
            <a:xfrm>
              <a:off x="4951412" y="1656944"/>
              <a:ext cx="1695724" cy="685800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counter</a:t>
              </a:r>
            </a:p>
          </p:txBody>
        </p:sp>
        <p:grpSp>
          <p:nvGrpSpPr>
            <p:cNvPr id="15" name="Group 14"/>
            <p:cNvGrpSpPr/>
            <p:nvPr/>
          </p:nvGrpSpPr>
          <p:grpSpPr>
            <a:xfrm>
              <a:off x="4873588" y="3000172"/>
              <a:ext cx="2516224" cy="762000"/>
              <a:chOff x="4416388" y="2923972"/>
              <a:chExt cx="2516224" cy="762000"/>
            </a:xfrm>
          </p:grpSpPr>
          <p:sp>
            <p:nvSpPr>
              <p:cNvPr id="18" name="Rectangle: Rounded Corners 17"/>
              <p:cNvSpPr/>
              <p:nvPr/>
            </p:nvSpPr>
            <p:spPr>
              <a:xfrm>
                <a:off x="4416388" y="2923972"/>
                <a:ext cx="2516224" cy="762000"/>
              </a:xfrm>
              <a:prstGeom prst="roundRect">
                <a:avLst>
                  <a:gd name="adj" fmla="val 50000"/>
                </a:avLst>
              </a:prstGeom>
              <a:solidFill>
                <a:srgbClr val="F0A22E">
                  <a:alpha val="25098"/>
                </a:srgbClr>
              </a:solidFill>
              <a:ln w="38100">
                <a:solidFill>
                  <a:srgbClr val="F3CD6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32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object </a:t>
                </a:r>
                <a:r>
                  <a:rPr lang="en-US" sz="32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nsolas" panose="020B0609020204030204" pitchFamily="49" charset="0"/>
                  </a:rPr>
                  <a:t>{</a:t>
                </a:r>
                <a:r>
                  <a:rPr lang="en-US" sz="32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</a:t>
                </a:r>
                <a:r>
                  <a:rPr lang="en-US" sz="32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nsolas" panose="020B0609020204030204" pitchFamily="49" charset="0"/>
                  </a:rPr>
                  <a:t>}</a:t>
                </a:r>
              </a:p>
            </p:txBody>
          </p:sp>
          <p:sp>
            <p:nvSpPr>
              <p:cNvPr id="19" name="Oval 18"/>
              <p:cNvSpPr/>
              <p:nvPr/>
            </p:nvSpPr>
            <p:spPr>
              <a:xfrm>
                <a:off x="6426773" y="3152572"/>
                <a:ext cx="304800" cy="304800"/>
              </a:xfrm>
              <a:prstGeom prst="ellipse">
                <a:avLst/>
              </a:prstGeom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16" name="Rectangle: Rounded Corners 15"/>
            <p:cNvSpPr/>
            <p:nvPr/>
          </p:nvSpPr>
          <p:spPr>
            <a:xfrm>
              <a:off x="6647136" y="1656944"/>
              <a:ext cx="627564" cy="685800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5</a:t>
              </a:r>
            </a:p>
          </p:txBody>
        </p:sp>
        <p:cxnSp>
          <p:nvCxnSpPr>
            <p:cNvPr id="25" name="Straight Arrow Connector 24"/>
            <p:cNvCxnSpPr>
              <a:stCxn id="13" idx="0"/>
              <a:endCxn id="16" idx="3"/>
            </p:cNvCxnSpPr>
            <p:nvPr/>
          </p:nvCxnSpPr>
          <p:spPr>
            <a:xfrm rot="16200000" flipV="1">
              <a:off x="8273381" y="1001163"/>
              <a:ext cx="360012" cy="2357374"/>
            </a:xfrm>
            <a:prstGeom prst="bentConnector2">
              <a:avLst/>
            </a:prstGeom>
            <a:ln w="38100">
              <a:solidFill>
                <a:schemeClr val="tx2">
                  <a:lumMod val="75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471407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"Module" Pattern (with Object Literal)</a:t>
            </a:r>
          </a:p>
        </p:txBody>
      </p:sp>
      <p:sp>
        <p:nvSpPr>
          <p:cNvPr id="6" name="Text Placeholder 3"/>
          <p:cNvSpPr txBox="1">
            <a:spLocks/>
          </p:cNvSpPr>
          <p:nvPr/>
        </p:nvSpPr>
        <p:spPr>
          <a:xfrm>
            <a:off x="760412" y="1235507"/>
            <a:ext cx="10668000" cy="501289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lnSpc>
                <a:spcPct val="110000"/>
              </a:lnSpc>
            </a:pPr>
            <a:r>
              <a:rPr lang="en-US" sz="2800" noProof="1">
                <a:solidFill>
                  <a:srgbClr val="FBEEDC"/>
                </a:solidFill>
              </a:rPr>
              <a:t>let moduleObj = {</a:t>
            </a:r>
          </a:p>
          <a:p>
            <a:pPr>
              <a:lnSpc>
                <a:spcPct val="110000"/>
              </a:lnSpc>
            </a:pPr>
            <a:r>
              <a:rPr lang="en-US" sz="2800" noProof="1">
                <a:solidFill>
                  <a:srgbClr val="FBEEDC"/>
                </a:solidFill>
              </a:rPr>
              <a:t> 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count</a:t>
            </a:r>
            <a:r>
              <a:rPr lang="en-US" sz="2800" noProof="1">
                <a:solidFill>
                  <a:srgbClr val="FBEEDC"/>
                </a:solidFill>
              </a:rPr>
              <a:t>:</a:t>
            </a:r>
            <a:r>
              <a:rPr lang="en-US" sz="2800" noProof="1">
                <a:solidFill>
                  <a:srgbClr val="FBEEDC"/>
                </a:solidFill>
                <a:latin typeface="+mn-lt"/>
              </a:rPr>
              <a:t> </a:t>
            </a:r>
            <a:r>
              <a:rPr lang="en-US" sz="2800" noProof="1">
                <a:solidFill>
                  <a:srgbClr val="FBEEDC"/>
                </a:solidFill>
              </a:rPr>
              <a:t>0,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// public</a:t>
            </a:r>
          </a:p>
          <a:p>
            <a:pPr>
              <a:lnSpc>
                <a:spcPct val="110000"/>
              </a:lnSpc>
            </a:pPr>
            <a:r>
              <a:rPr lang="en-US" sz="2800" noProof="1">
                <a:solidFill>
                  <a:srgbClr val="FBEEDC"/>
                </a:solidFill>
              </a:rPr>
              <a:t> 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increase</a:t>
            </a:r>
            <a:r>
              <a:rPr lang="en-US" sz="2800" noProof="1">
                <a:solidFill>
                  <a:srgbClr val="FBEEDC"/>
                </a:solidFill>
              </a:rPr>
              <a:t>:</a:t>
            </a:r>
            <a:r>
              <a:rPr lang="en-US" sz="2800" noProof="1">
                <a:solidFill>
                  <a:srgbClr val="FBEEDC"/>
                </a:solidFill>
                <a:latin typeface="+mn-lt"/>
              </a:rPr>
              <a:t> </a:t>
            </a:r>
            <a:r>
              <a:rPr lang="en-US" sz="2800" noProof="1">
                <a:solidFill>
                  <a:srgbClr val="FBEEDC"/>
                </a:solidFill>
              </a:rPr>
              <a:t>function(num)</a:t>
            </a:r>
            <a:r>
              <a:rPr lang="en-US" sz="2800" noProof="1">
                <a:solidFill>
                  <a:srgbClr val="FBEEDC"/>
                </a:solidFill>
                <a:latin typeface="+mn-lt"/>
              </a:rPr>
              <a:t> </a:t>
            </a:r>
            <a:r>
              <a:rPr lang="en-US" sz="2800" noProof="1">
                <a:solidFill>
                  <a:srgbClr val="FBEEDC"/>
                </a:solidFill>
              </a:rPr>
              <a:t>{</a:t>
            </a:r>
            <a:r>
              <a:rPr lang="en-US" sz="2800" noProof="1">
                <a:solidFill>
                  <a:srgbClr val="FBEEDC"/>
                </a:solidFill>
                <a:latin typeface="+mn-lt"/>
              </a:rPr>
              <a:t> </a:t>
            </a:r>
            <a:r>
              <a:rPr lang="en-US" sz="2800" noProof="1">
                <a:solidFill>
                  <a:srgbClr val="FBEEDC"/>
                </a:solidFill>
              </a:rPr>
              <a:t>return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this</a:t>
            </a:r>
            <a:r>
              <a:rPr lang="en-US" sz="2800" noProof="1">
                <a:solidFill>
                  <a:srgbClr val="FBEEDC"/>
                </a:solidFill>
              </a:rPr>
              <a:t>.count += num</a:t>
            </a:r>
            <a:r>
              <a:rPr lang="en-US" sz="2800" noProof="1">
                <a:solidFill>
                  <a:srgbClr val="FBEEDC"/>
                </a:solidFill>
                <a:latin typeface="+mn-lt"/>
              </a:rPr>
              <a:t> </a:t>
            </a:r>
            <a:r>
              <a:rPr lang="en-US" sz="2800" noProof="1">
                <a:solidFill>
                  <a:srgbClr val="FBEEDC"/>
                </a:solidFill>
              </a:rPr>
              <a:t>},</a:t>
            </a:r>
          </a:p>
          <a:p>
            <a:pPr>
              <a:lnSpc>
                <a:spcPct val="110000"/>
              </a:lnSpc>
            </a:pPr>
            <a:r>
              <a:rPr lang="en-US" sz="2800" noProof="1">
                <a:solidFill>
                  <a:srgbClr val="FBEEDC"/>
                </a:solidFill>
              </a:rPr>
              <a:t> 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decrease</a:t>
            </a:r>
            <a:r>
              <a:rPr lang="en-US" sz="2800" noProof="1">
                <a:solidFill>
                  <a:srgbClr val="FBEEDC"/>
                </a:solidFill>
              </a:rPr>
              <a:t>:</a:t>
            </a:r>
            <a:r>
              <a:rPr lang="en-US" sz="2800" noProof="1">
                <a:solidFill>
                  <a:srgbClr val="FBEEDC"/>
                </a:solidFill>
                <a:latin typeface="+mn-lt"/>
              </a:rPr>
              <a:t> </a:t>
            </a:r>
            <a:r>
              <a:rPr lang="en-US" sz="2800" noProof="1">
                <a:solidFill>
                  <a:srgbClr val="FBEEDC"/>
                </a:solidFill>
              </a:rPr>
              <a:t>function(num)</a:t>
            </a:r>
            <a:r>
              <a:rPr lang="en-US" sz="2800" noProof="1">
                <a:solidFill>
                  <a:srgbClr val="FBEEDC"/>
                </a:solidFill>
                <a:latin typeface="+mn-lt"/>
              </a:rPr>
              <a:t> </a:t>
            </a:r>
            <a:r>
              <a:rPr lang="en-US" sz="2800" noProof="1">
                <a:solidFill>
                  <a:srgbClr val="FBEEDC"/>
                </a:solidFill>
              </a:rPr>
              <a:t>{</a:t>
            </a:r>
            <a:r>
              <a:rPr lang="en-US" sz="2800" noProof="1">
                <a:solidFill>
                  <a:srgbClr val="FBEEDC"/>
                </a:solidFill>
                <a:latin typeface="+mn-lt"/>
              </a:rPr>
              <a:t> </a:t>
            </a:r>
            <a:r>
              <a:rPr lang="en-US" sz="2800" noProof="1">
                <a:solidFill>
                  <a:srgbClr val="FBEEDC"/>
                </a:solidFill>
              </a:rPr>
              <a:t>return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this</a:t>
            </a:r>
            <a:r>
              <a:rPr lang="en-US" sz="2800" noProof="1">
                <a:solidFill>
                  <a:srgbClr val="FBEEDC"/>
                </a:solidFill>
              </a:rPr>
              <a:t>.count -= num</a:t>
            </a:r>
            <a:r>
              <a:rPr lang="en-US" sz="2800" noProof="1">
                <a:solidFill>
                  <a:srgbClr val="FBEEDC"/>
                </a:solidFill>
                <a:latin typeface="+mn-lt"/>
              </a:rPr>
              <a:t> </a:t>
            </a:r>
            <a:r>
              <a:rPr lang="en-US" sz="2800" noProof="1">
                <a:solidFill>
                  <a:srgbClr val="FBEEDC"/>
                </a:solidFill>
              </a:rPr>
              <a:t>},</a:t>
            </a:r>
          </a:p>
          <a:p>
            <a:pPr>
              <a:lnSpc>
                <a:spcPct val="110000"/>
              </a:lnSpc>
            </a:pPr>
            <a:r>
              <a:rPr lang="en-US" sz="2800" noProof="1">
                <a:solidFill>
                  <a:srgbClr val="FBEEDC"/>
                </a:solidFill>
              </a:rPr>
              <a:t> 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value</a:t>
            </a:r>
            <a:r>
              <a:rPr lang="en-US" sz="2800" noProof="1">
                <a:solidFill>
                  <a:srgbClr val="FBEEDC"/>
                </a:solidFill>
              </a:rPr>
              <a:t>:</a:t>
            </a:r>
            <a:r>
              <a:rPr lang="en-US" sz="2800" noProof="1">
                <a:solidFill>
                  <a:srgbClr val="FBEEDC"/>
                </a:solidFill>
                <a:latin typeface="+mn-lt"/>
              </a:rPr>
              <a:t> </a:t>
            </a:r>
            <a:r>
              <a:rPr lang="en-US" sz="2800" noProof="1">
                <a:solidFill>
                  <a:srgbClr val="FBEEDC"/>
                </a:solidFill>
              </a:rPr>
              <a:t>function()</a:t>
            </a:r>
            <a:r>
              <a:rPr lang="en-US" sz="2800" noProof="1">
                <a:solidFill>
                  <a:srgbClr val="FBEEDC"/>
                </a:solidFill>
                <a:latin typeface="+mn-lt"/>
              </a:rPr>
              <a:t> </a:t>
            </a:r>
            <a:r>
              <a:rPr lang="en-US" sz="2800" noProof="1">
                <a:solidFill>
                  <a:srgbClr val="FBEEDC"/>
                </a:solidFill>
              </a:rPr>
              <a:t>{</a:t>
            </a:r>
            <a:r>
              <a:rPr lang="en-US" sz="2800" noProof="1">
                <a:solidFill>
                  <a:srgbClr val="FBEEDC"/>
                </a:solidFill>
                <a:latin typeface="+mn-lt"/>
              </a:rPr>
              <a:t> </a:t>
            </a:r>
            <a:r>
              <a:rPr lang="en-US" sz="2800" noProof="1">
                <a:solidFill>
                  <a:srgbClr val="FBEEDC"/>
                </a:solidFill>
              </a:rPr>
              <a:t>return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this</a:t>
            </a:r>
            <a:r>
              <a:rPr lang="en-US" sz="2800" noProof="1">
                <a:solidFill>
                  <a:srgbClr val="FBEEDC"/>
                </a:solidFill>
              </a:rPr>
              <a:t>.count</a:t>
            </a:r>
            <a:r>
              <a:rPr lang="en-US" sz="2800" noProof="1">
                <a:solidFill>
                  <a:srgbClr val="FBEEDC"/>
                </a:solidFill>
                <a:latin typeface="+mn-lt"/>
              </a:rPr>
              <a:t> </a:t>
            </a:r>
            <a:r>
              <a:rPr lang="en-US" sz="2800" noProof="1">
                <a:solidFill>
                  <a:srgbClr val="FBEEDC"/>
                </a:solidFill>
              </a:rPr>
              <a:t>}</a:t>
            </a:r>
          </a:p>
          <a:p>
            <a:pPr>
              <a:lnSpc>
                <a:spcPct val="110000"/>
              </a:lnSpc>
            </a:pPr>
            <a:r>
              <a:rPr lang="en-US" sz="2800" noProof="1">
                <a:solidFill>
                  <a:srgbClr val="FBEEDC"/>
                </a:solidFill>
              </a:rPr>
              <a:t>};</a:t>
            </a:r>
          </a:p>
          <a:p>
            <a:pPr>
              <a:lnSpc>
                <a:spcPct val="110000"/>
              </a:lnSpc>
              <a:spcBef>
                <a:spcPts val="1200"/>
              </a:spcBef>
            </a:pPr>
            <a:r>
              <a:rPr lang="en-US" sz="2800" noProof="1">
                <a:solidFill>
                  <a:srgbClr val="FBEEDC"/>
                </a:solidFill>
              </a:rPr>
              <a:t>moduleObj.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count</a:t>
            </a:r>
            <a:r>
              <a:rPr lang="en-US" sz="2800" noProof="1">
                <a:solidFill>
                  <a:srgbClr val="FBEEDC"/>
                </a:solidFill>
              </a:rPr>
              <a:t> = 2;</a:t>
            </a:r>
            <a:r>
              <a:rPr lang="bg-BG" sz="2800" noProof="1">
                <a:solidFill>
                  <a:srgbClr val="FBEEDC"/>
                </a:solidFill>
              </a:rPr>
              <a:t> </a:t>
            </a:r>
            <a:r>
              <a:rPr lang="bg-BG" sz="2800" noProof="1">
                <a:solidFill>
                  <a:schemeClr val="tx2">
                    <a:lumMod val="75000"/>
                  </a:schemeClr>
                </a:solidFill>
                <a:latin typeface="+mn-lt"/>
              </a:rPr>
              <a:t>//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+mn-lt"/>
              </a:rPr>
              <a:t>the counter is accessible</a:t>
            </a:r>
          </a:p>
          <a:p>
            <a:pPr>
              <a:lnSpc>
                <a:spcPct val="110000"/>
              </a:lnSpc>
            </a:pPr>
            <a:r>
              <a:rPr lang="en-US" sz="2800" noProof="1">
                <a:solidFill>
                  <a:srgbClr val="FBEEDC"/>
                </a:solidFill>
              </a:rPr>
              <a:t>console.log(moduleObj.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value</a:t>
            </a:r>
            <a:r>
              <a:rPr lang="en-US" sz="2800" noProof="1">
                <a:solidFill>
                  <a:srgbClr val="FBEEDC"/>
                </a:solidFill>
              </a:rPr>
              <a:t>());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// 2</a:t>
            </a:r>
          </a:p>
          <a:p>
            <a:pPr>
              <a:lnSpc>
                <a:spcPct val="110000"/>
              </a:lnSpc>
            </a:pPr>
            <a:r>
              <a:rPr lang="en-US" sz="2800" noProof="1">
                <a:solidFill>
                  <a:srgbClr val="FBEEDC"/>
                </a:solidFill>
              </a:rPr>
              <a:t>console.log(moduleObj.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increas</a:t>
            </a:r>
            <a:r>
              <a:rPr lang="en-US" sz="2800" noProof="1">
                <a:solidFill>
                  <a:srgbClr val="FBEEDC"/>
                </a:solidFill>
              </a:rPr>
              <a:t>e(5));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// 7</a:t>
            </a:r>
          </a:p>
          <a:p>
            <a:pPr>
              <a:lnSpc>
                <a:spcPct val="110000"/>
              </a:lnSpc>
            </a:pPr>
            <a:r>
              <a:rPr lang="en-US" sz="2800" noProof="1">
                <a:solidFill>
                  <a:srgbClr val="FBEEDC"/>
                </a:solidFill>
              </a:rPr>
              <a:t>console.log(moduleObj.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decrease</a:t>
            </a:r>
            <a:r>
              <a:rPr lang="en-US" sz="2800" noProof="1">
                <a:solidFill>
                  <a:srgbClr val="FBEEDC"/>
                </a:solidFill>
              </a:rPr>
              <a:t>(1));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// 6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3449" y="4114801"/>
            <a:ext cx="1990177" cy="2034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012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"Module" Pattern (with Closure)</a:t>
            </a:r>
          </a:p>
        </p:txBody>
      </p:sp>
      <p:sp>
        <p:nvSpPr>
          <p:cNvPr id="6" name="Text Placeholder 3"/>
          <p:cNvSpPr txBox="1">
            <a:spLocks/>
          </p:cNvSpPr>
          <p:nvPr/>
        </p:nvSpPr>
        <p:spPr>
          <a:xfrm>
            <a:off x="760412" y="1150480"/>
            <a:ext cx="10668000" cy="521140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lnSpc>
                <a:spcPct val="95000"/>
              </a:lnSpc>
            </a:pPr>
            <a:r>
              <a:rPr lang="en-US" sz="2800" noProof="1">
                <a:solidFill>
                  <a:srgbClr val="FBEEDC"/>
                </a:solidFill>
              </a:rPr>
              <a:t>let module =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(</a:t>
            </a:r>
            <a:r>
              <a:rPr lang="en-US" sz="2800" noProof="1">
                <a:solidFill>
                  <a:srgbClr val="FBEEDC"/>
                </a:solidFill>
              </a:rPr>
              <a:t>function() {</a:t>
            </a:r>
          </a:p>
          <a:p>
            <a:pPr>
              <a:lnSpc>
                <a:spcPct val="95000"/>
              </a:lnSpc>
            </a:pPr>
            <a:r>
              <a:rPr lang="en-US" sz="2800" noProof="1">
                <a:solidFill>
                  <a:srgbClr val="FBEEDC"/>
                </a:solidFill>
              </a:rPr>
              <a:t>  let count = 0;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// private</a:t>
            </a:r>
          </a:p>
          <a:p>
            <a:pPr>
              <a:lnSpc>
                <a:spcPct val="95000"/>
              </a:lnSpc>
            </a:pPr>
            <a:r>
              <a:rPr lang="en-US" sz="2800" noProof="1">
                <a:solidFill>
                  <a:srgbClr val="FBEEDC"/>
                </a:solidFill>
              </a:rPr>
              <a:t>  return {</a:t>
            </a:r>
          </a:p>
          <a:p>
            <a:pPr>
              <a:lnSpc>
                <a:spcPct val="95000"/>
              </a:lnSpc>
            </a:pPr>
            <a:r>
              <a:rPr lang="en-US" sz="2800" noProof="1">
                <a:solidFill>
                  <a:srgbClr val="FBEEDC"/>
                </a:solidFill>
              </a:rPr>
              <a:t>   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increase</a:t>
            </a:r>
            <a:r>
              <a:rPr lang="en-US" sz="2800" noProof="1">
                <a:solidFill>
                  <a:srgbClr val="FBEEDC"/>
                </a:solidFill>
              </a:rPr>
              <a:t>: (num) =&gt; count += num,</a:t>
            </a:r>
          </a:p>
          <a:p>
            <a:pPr>
              <a:lnSpc>
                <a:spcPct val="95000"/>
              </a:lnSpc>
            </a:pPr>
            <a:r>
              <a:rPr lang="en-US" sz="2800" noProof="1">
                <a:solidFill>
                  <a:srgbClr val="FBEEDC"/>
                </a:solidFill>
              </a:rPr>
              <a:t>   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decrease</a:t>
            </a:r>
            <a:r>
              <a:rPr lang="en-US" sz="2800" noProof="1">
                <a:solidFill>
                  <a:srgbClr val="FBEEDC"/>
                </a:solidFill>
              </a:rPr>
              <a:t>: (num) =&gt; count -= num,</a:t>
            </a:r>
          </a:p>
          <a:p>
            <a:pPr>
              <a:lnSpc>
                <a:spcPct val="95000"/>
              </a:lnSpc>
            </a:pPr>
            <a:r>
              <a:rPr lang="en-US" sz="2800" noProof="1">
                <a:solidFill>
                  <a:srgbClr val="FBEEDC"/>
                </a:solidFill>
              </a:rPr>
              <a:t>   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value</a:t>
            </a:r>
            <a:r>
              <a:rPr lang="en-US" sz="2800" noProof="1">
                <a:solidFill>
                  <a:srgbClr val="FBEEDC"/>
                </a:solidFill>
              </a:rPr>
              <a:t>: () =&gt; count,</a:t>
            </a:r>
          </a:p>
          <a:p>
            <a:pPr>
              <a:lnSpc>
                <a:spcPct val="95000"/>
              </a:lnSpc>
            </a:pPr>
            <a:r>
              <a:rPr lang="en-US" sz="2800" noProof="1">
                <a:solidFill>
                  <a:srgbClr val="FBEEDC"/>
                </a:solidFill>
              </a:rPr>
              <a:t>  };</a:t>
            </a:r>
          </a:p>
          <a:p>
            <a:pPr>
              <a:lnSpc>
                <a:spcPct val="95000"/>
              </a:lnSpc>
            </a:pPr>
            <a:r>
              <a:rPr lang="en-US" sz="2800" noProof="1">
                <a:solidFill>
                  <a:srgbClr val="FBEEDC"/>
                </a:solidFill>
              </a:rPr>
              <a:t>}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)()</a:t>
            </a:r>
            <a:r>
              <a:rPr lang="en-US" sz="2800" noProof="1">
                <a:solidFill>
                  <a:srgbClr val="FBEEDC"/>
                </a:solidFill>
              </a:rPr>
              <a:t>;</a:t>
            </a:r>
          </a:p>
          <a:p>
            <a:pPr>
              <a:lnSpc>
                <a:spcPct val="95000"/>
              </a:lnSpc>
              <a:spcBef>
                <a:spcPts val="1200"/>
              </a:spcBef>
            </a:pPr>
            <a:r>
              <a:rPr lang="en-US" sz="2800" noProof="1">
                <a:solidFill>
                  <a:srgbClr val="FBEEDC"/>
                </a:solidFill>
              </a:rPr>
              <a:t>console.log(module.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value</a:t>
            </a:r>
            <a:r>
              <a:rPr lang="en-US" sz="2800" noProof="1">
                <a:solidFill>
                  <a:srgbClr val="FBEEDC"/>
                </a:solidFill>
              </a:rPr>
              <a:t>());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+mn-lt"/>
              </a:rPr>
              <a:t>// 0</a:t>
            </a:r>
          </a:p>
          <a:p>
            <a:pPr>
              <a:lnSpc>
                <a:spcPct val="95000"/>
              </a:lnSpc>
            </a:pPr>
            <a:r>
              <a:rPr lang="en-US" sz="2800" noProof="1">
                <a:solidFill>
                  <a:srgbClr val="FBEEDC"/>
                </a:solidFill>
              </a:rPr>
              <a:t>console.log(module.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increase</a:t>
            </a:r>
            <a:r>
              <a:rPr lang="en-US" sz="2800" noProof="1">
                <a:solidFill>
                  <a:srgbClr val="FBEEDC"/>
                </a:solidFill>
              </a:rPr>
              <a:t>(5));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+mn-lt"/>
              </a:rPr>
              <a:t>// 5</a:t>
            </a:r>
          </a:p>
          <a:p>
            <a:pPr>
              <a:lnSpc>
                <a:spcPct val="95000"/>
              </a:lnSpc>
            </a:pPr>
            <a:r>
              <a:rPr lang="en-US" sz="2800" noProof="1">
                <a:solidFill>
                  <a:srgbClr val="FBEEDC"/>
                </a:solidFill>
              </a:rPr>
              <a:t>console.log(module.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decrease</a:t>
            </a:r>
            <a:r>
              <a:rPr lang="en-US" sz="2800" noProof="1">
                <a:solidFill>
                  <a:srgbClr val="FBEEDC"/>
                </a:solidFill>
              </a:rPr>
              <a:t>(2));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+mn-lt"/>
              </a:rPr>
              <a:t>// 3</a:t>
            </a:r>
          </a:p>
          <a:p>
            <a:pPr>
              <a:lnSpc>
                <a:spcPct val="95000"/>
              </a:lnSpc>
            </a:pPr>
            <a:r>
              <a:rPr lang="en-US" sz="2800" noProof="1">
                <a:solidFill>
                  <a:srgbClr val="FBEEDC"/>
                </a:solidFill>
              </a:rPr>
              <a:t>console.log(module.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count</a:t>
            </a:r>
            <a:r>
              <a:rPr lang="en-US" sz="2800" noProof="1">
                <a:solidFill>
                  <a:srgbClr val="FBEEDC"/>
                </a:solidFill>
              </a:rPr>
              <a:t>);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+mn-lt"/>
              </a:rPr>
              <a:t>// undefined (not accessible)</a:t>
            </a:r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8812" y="1324584"/>
            <a:ext cx="4254256" cy="1624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247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Object Composition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Closures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Module and Revealing</a:t>
            </a:r>
            <a:br>
              <a:rPr lang="en-US" dirty="0"/>
            </a:br>
            <a:r>
              <a:rPr lang="en-US" dirty="0"/>
              <a:t>Module Patterns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Object Inheritance and</a:t>
            </a:r>
            <a:br>
              <a:rPr lang="en-US" dirty="0"/>
            </a:br>
            <a:r>
              <a:rPr lang="en-US" dirty="0"/>
              <a:t>Prototype Chain</a:t>
            </a:r>
            <a:endParaRPr lang="bg-BG" dirty="0"/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Objects Interacting with DOM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026" name="Picture 2" descr="http://www.graphicsfuel.com/wp-content/uploads/2012/07/books-icon-51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87373" y="1144488"/>
            <a:ext cx="2045212" cy="204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3212" y="1486376"/>
            <a:ext cx="3574938" cy="46096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6557" y="3657600"/>
            <a:ext cx="1760965" cy="176096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397262">
            <a:off x="10150719" y="1364121"/>
            <a:ext cx="1211868" cy="1211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291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"/>
          <p:cNvSpPr txBox="1">
            <a:spLocks/>
          </p:cNvSpPr>
          <p:nvPr/>
        </p:nvSpPr>
        <p:spPr>
          <a:xfrm>
            <a:off x="760412" y="1150480"/>
            <a:ext cx="10668000" cy="521140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lnSpc>
                <a:spcPct val="95000"/>
              </a:lnSpc>
            </a:pPr>
            <a:r>
              <a:rPr lang="en-US" sz="2800" noProof="1">
                <a:solidFill>
                  <a:srgbClr val="FBEEDC"/>
                </a:solidFill>
              </a:rPr>
              <a:t>let revModule =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(</a:t>
            </a:r>
            <a:r>
              <a:rPr lang="en-US" sz="2800" noProof="1">
                <a:solidFill>
                  <a:srgbClr val="FBEEDC"/>
                </a:solidFill>
              </a:rPr>
              <a:t>function() {</a:t>
            </a:r>
          </a:p>
          <a:p>
            <a:pPr>
              <a:lnSpc>
                <a:spcPct val="95000"/>
              </a:lnSpc>
            </a:pPr>
            <a:r>
              <a:rPr lang="bg-BG" sz="2800" noProof="1">
                <a:solidFill>
                  <a:srgbClr val="FBEEDC"/>
                </a:solidFill>
              </a:rPr>
              <a:t>  </a:t>
            </a:r>
            <a:r>
              <a:rPr lang="en-US" sz="2800" noProof="1">
                <a:solidFill>
                  <a:srgbClr val="FBEEDC"/>
                </a:solidFill>
              </a:rPr>
              <a:t>let count = 0;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// private</a:t>
            </a:r>
          </a:p>
          <a:p>
            <a:pPr>
              <a:lnSpc>
                <a:spcPct val="95000"/>
              </a:lnSpc>
            </a:pPr>
            <a:r>
              <a:rPr lang="bg-BG" sz="2800" noProof="1">
                <a:solidFill>
                  <a:srgbClr val="FBEEDC"/>
                </a:solidFill>
              </a:rPr>
              <a:t>  </a:t>
            </a:r>
            <a:r>
              <a:rPr lang="en-US" sz="2800" noProof="1">
                <a:solidFill>
                  <a:srgbClr val="FBEEDC"/>
                </a:solidFill>
              </a:rPr>
              <a:t>function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change</a:t>
            </a:r>
            <a:r>
              <a:rPr lang="en-US" sz="2800" noProof="1">
                <a:solidFill>
                  <a:srgbClr val="FBEEDC"/>
                </a:solidFill>
              </a:rPr>
              <a:t>(amount) {</a:t>
            </a:r>
            <a:r>
              <a:rPr lang="en-US" sz="2800" noProof="1">
                <a:solidFill>
                  <a:srgbClr val="FBEEDC"/>
                </a:solidFill>
                <a:latin typeface="+mn-lt"/>
              </a:rPr>
              <a:t> </a:t>
            </a:r>
            <a:r>
              <a:rPr lang="en-US" sz="2800" noProof="1">
                <a:solidFill>
                  <a:srgbClr val="FBEEDC"/>
                </a:solidFill>
              </a:rPr>
              <a:t>return count += amount;</a:t>
            </a:r>
            <a:r>
              <a:rPr lang="en-US" sz="2800" noProof="1">
                <a:solidFill>
                  <a:srgbClr val="FBEEDC"/>
                </a:solidFill>
                <a:latin typeface="+mn-lt"/>
              </a:rPr>
              <a:t> </a:t>
            </a:r>
            <a:r>
              <a:rPr lang="en-US" sz="2800" noProof="1">
                <a:solidFill>
                  <a:srgbClr val="FBEEDC"/>
                </a:solidFill>
              </a:rPr>
              <a:t>}</a:t>
            </a:r>
          </a:p>
          <a:p>
            <a:pPr>
              <a:lnSpc>
                <a:spcPct val="95000"/>
              </a:lnSpc>
            </a:pPr>
            <a:r>
              <a:rPr lang="bg-BG" sz="2800" noProof="1">
                <a:solidFill>
                  <a:srgbClr val="FBEEDC"/>
                </a:solidFill>
              </a:rPr>
              <a:t>  </a:t>
            </a:r>
            <a:r>
              <a:rPr lang="en-US" sz="2800" noProof="1">
                <a:solidFill>
                  <a:srgbClr val="FBEEDC"/>
                </a:solidFill>
              </a:rPr>
              <a:t>function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increase</a:t>
            </a:r>
            <a:r>
              <a:rPr lang="en-US" sz="2800" noProof="1">
                <a:solidFill>
                  <a:srgbClr val="FBEEDC"/>
                </a:solidFill>
              </a:rPr>
              <a:t>(num) {</a:t>
            </a:r>
            <a:r>
              <a:rPr lang="en-US" sz="2800" noProof="1">
                <a:solidFill>
                  <a:srgbClr val="FBEEDC"/>
                </a:solidFill>
                <a:latin typeface="+mn-lt"/>
              </a:rPr>
              <a:t> </a:t>
            </a:r>
            <a:r>
              <a:rPr lang="en-US" sz="2800" noProof="1">
                <a:solidFill>
                  <a:srgbClr val="FBEEDC"/>
                </a:solidFill>
              </a:rPr>
              <a:t>return change(num);</a:t>
            </a:r>
            <a:r>
              <a:rPr lang="en-US" sz="2800" noProof="1">
                <a:solidFill>
                  <a:srgbClr val="FBEEDC"/>
                </a:solidFill>
                <a:latin typeface="+mn-lt"/>
              </a:rPr>
              <a:t> </a:t>
            </a:r>
            <a:r>
              <a:rPr lang="en-US" sz="2800" noProof="1">
                <a:solidFill>
                  <a:srgbClr val="FBEEDC"/>
                </a:solidFill>
              </a:rPr>
              <a:t>}</a:t>
            </a:r>
          </a:p>
          <a:p>
            <a:pPr>
              <a:lnSpc>
                <a:spcPct val="95000"/>
              </a:lnSpc>
            </a:pPr>
            <a:r>
              <a:rPr lang="en-US" sz="2800" noProof="1">
                <a:solidFill>
                  <a:srgbClr val="FBEEDC"/>
                </a:solidFill>
              </a:rPr>
              <a:t>  function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decrease</a:t>
            </a:r>
            <a:r>
              <a:rPr lang="en-US" sz="2800" noProof="1">
                <a:solidFill>
                  <a:srgbClr val="FBEEDC"/>
                </a:solidFill>
              </a:rPr>
              <a:t>(num) {</a:t>
            </a:r>
            <a:r>
              <a:rPr lang="en-US" sz="2800" noProof="1">
                <a:solidFill>
                  <a:srgbClr val="FBEEDC"/>
                </a:solidFill>
                <a:latin typeface="+mn-lt"/>
              </a:rPr>
              <a:t> </a:t>
            </a:r>
            <a:r>
              <a:rPr lang="en-US" sz="2800" noProof="1">
                <a:solidFill>
                  <a:srgbClr val="FBEEDC"/>
                </a:solidFill>
              </a:rPr>
              <a:t>return change(-num);</a:t>
            </a:r>
            <a:r>
              <a:rPr lang="en-US" sz="2800" noProof="1">
                <a:solidFill>
                  <a:srgbClr val="FBEEDC"/>
                </a:solidFill>
                <a:latin typeface="+mn-lt"/>
              </a:rPr>
              <a:t> </a:t>
            </a:r>
            <a:r>
              <a:rPr lang="en-US" sz="2800" noProof="1">
                <a:solidFill>
                  <a:srgbClr val="FBEEDC"/>
                </a:solidFill>
              </a:rPr>
              <a:t>}</a:t>
            </a:r>
          </a:p>
          <a:p>
            <a:pPr>
              <a:lnSpc>
                <a:spcPct val="95000"/>
              </a:lnSpc>
            </a:pPr>
            <a:r>
              <a:rPr lang="en-US" sz="2800" noProof="1">
                <a:solidFill>
                  <a:srgbClr val="FBEEDC"/>
                </a:solidFill>
              </a:rPr>
              <a:t>  function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value</a:t>
            </a:r>
            <a:r>
              <a:rPr lang="en-US" sz="2800" noProof="1">
                <a:solidFill>
                  <a:srgbClr val="FBEEDC"/>
                </a:solidFill>
              </a:rPr>
              <a:t>() {</a:t>
            </a:r>
            <a:r>
              <a:rPr lang="en-US" sz="2800" noProof="1">
                <a:solidFill>
                  <a:srgbClr val="FBEEDC"/>
                </a:solidFill>
                <a:latin typeface="+mn-lt"/>
              </a:rPr>
              <a:t> </a:t>
            </a:r>
            <a:r>
              <a:rPr lang="en-US" sz="2800" noProof="1">
                <a:solidFill>
                  <a:srgbClr val="FBEEDC"/>
                </a:solidFill>
              </a:rPr>
              <a:t>return count;</a:t>
            </a:r>
            <a:r>
              <a:rPr lang="en-US" sz="2800" noProof="1">
                <a:solidFill>
                  <a:srgbClr val="FBEEDC"/>
                </a:solidFill>
                <a:latin typeface="+mn-lt"/>
              </a:rPr>
              <a:t> </a:t>
            </a:r>
            <a:r>
              <a:rPr lang="en-US" sz="2800" noProof="1">
                <a:solidFill>
                  <a:srgbClr val="FBEEDC"/>
                </a:solidFill>
              </a:rPr>
              <a:t>}</a:t>
            </a:r>
          </a:p>
          <a:p>
            <a:pPr>
              <a:lnSpc>
                <a:spcPct val="95000"/>
              </a:lnSpc>
            </a:pPr>
            <a:r>
              <a:rPr lang="en-US" sz="2800" noProof="1">
                <a:solidFill>
                  <a:srgbClr val="FBEEDC"/>
                </a:solidFill>
              </a:rPr>
              <a:t>  return {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increase</a:t>
            </a:r>
            <a:r>
              <a:rPr lang="en-US" sz="2800" noProof="1">
                <a:solidFill>
                  <a:srgbClr val="FBEEDC"/>
                </a:solidFill>
              </a:rPr>
              <a:t>,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decrease</a:t>
            </a:r>
            <a:r>
              <a:rPr lang="en-US" sz="2800" noProof="1">
                <a:solidFill>
                  <a:srgbClr val="FBEEDC"/>
                </a:solidFill>
              </a:rPr>
              <a:t>,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value</a:t>
            </a:r>
            <a:r>
              <a:rPr lang="en-US" sz="2800" noProof="1">
                <a:solidFill>
                  <a:srgbClr val="FBEEDC"/>
                </a:solidFill>
              </a:rPr>
              <a:t> };</a:t>
            </a:r>
          </a:p>
          <a:p>
            <a:pPr>
              <a:lnSpc>
                <a:spcPct val="95000"/>
              </a:lnSpc>
            </a:pPr>
            <a:r>
              <a:rPr lang="en-US" sz="2800" noProof="1">
                <a:solidFill>
                  <a:srgbClr val="FBEEDC"/>
                </a:solidFill>
              </a:rPr>
              <a:t>}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)()</a:t>
            </a:r>
            <a:r>
              <a:rPr lang="en-US" sz="2800" noProof="1">
                <a:solidFill>
                  <a:srgbClr val="FBEEDC"/>
                </a:solidFill>
              </a:rPr>
              <a:t>;</a:t>
            </a:r>
          </a:p>
          <a:p>
            <a:pPr>
              <a:lnSpc>
                <a:spcPct val="95000"/>
              </a:lnSpc>
              <a:spcBef>
                <a:spcPts val="1200"/>
              </a:spcBef>
            </a:pPr>
            <a:r>
              <a:rPr lang="en-US" sz="2800" noProof="1">
                <a:solidFill>
                  <a:srgbClr val="FBEEDC"/>
                </a:solidFill>
              </a:rPr>
              <a:t>console.log(revModule.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value</a:t>
            </a:r>
            <a:r>
              <a:rPr lang="en-US" sz="2800" noProof="1">
                <a:solidFill>
                  <a:srgbClr val="FBEEDC"/>
                </a:solidFill>
              </a:rPr>
              <a:t>());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// 0</a:t>
            </a:r>
          </a:p>
          <a:p>
            <a:pPr>
              <a:lnSpc>
                <a:spcPct val="95000"/>
              </a:lnSpc>
            </a:pPr>
            <a:r>
              <a:rPr lang="en-US" sz="2800" noProof="1">
                <a:solidFill>
                  <a:srgbClr val="FBEEDC"/>
                </a:solidFill>
              </a:rPr>
              <a:t>console.log(revModule.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increase</a:t>
            </a:r>
            <a:r>
              <a:rPr lang="en-US" sz="2800" noProof="1">
                <a:solidFill>
                  <a:srgbClr val="FBEEDC"/>
                </a:solidFill>
              </a:rPr>
              <a:t>(5));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// 5</a:t>
            </a:r>
          </a:p>
          <a:p>
            <a:pPr>
              <a:lnSpc>
                <a:spcPct val="95000"/>
              </a:lnSpc>
            </a:pPr>
            <a:r>
              <a:rPr lang="en-US" sz="2800" noProof="1">
                <a:solidFill>
                  <a:srgbClr val="FBEEDC"/>
                </a:solidFill>
              </a:rPr>
              <a:t>console.log(revModule.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decrease</a:t>
            </a:r>
            <a:r>
              <a:rPr lang="en-US" sz="2800" noProof="1">
                <a:solidFill>
                  <a:srgbClr val="FBEEDC"/>
                </a:solidFill>
              </a:rPr>
              <a:t>(2));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// 3</a:t>
            </a:r>
            <a:endParaRPr lang="bg-BG" sz="2800" noProof="1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95000"/>
              </a:lnSpc>
            </a:pPr>
            <a:r>
              <a:rPr lang="en-US" sz="2800" noProof="1">
                <a:solidFill>
                  <a:srgbClr val="FBEEDC"/>
                </a:solidFill>
              </a:rPr>
              <a:t>console.log(module.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count</a:t>
            </a:r>
            <a:r>
              <a:rPr lang="en-US" sz="2800" noProof="1">
                <a:solidFill>
                  <a:srgbClr val="FBEEDC"/>
                </a:solidFill>
              </a:rPr>
              <a:t>);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// undefined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+mn-lt"/>
              </a:rPr>
              <a:t> (not accessible)</a:t>
            </a:r>
            <a:endParaRPr lang="en-US" sz="2800" noProof="1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"Revealing Module" Pattern (with Closure)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9188" y="3790544"/>
            <a:ext cx="3500369" cy="1336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350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/>
              <a:t>Using a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closure</a:t>
            </a:r>
            <a:r>
              <a:rPr lang="en-US" sz="3200" dirty="0"/>
              <a:t> (IIFE holding a state inside it) implement a command execution engine to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process list commands </a:t>
            </a:r>
            <a:r>
              <a:rPr lang="en-US" sz="3200" dirty="0"/>
              <a:t>like shown below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</a:t>
            </a:r>
            <a:r>
              <a:rPr lang="en-US"/>
              <a:t>List Processor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627812" y="2601354"/>
            <a:ext cx="2362200" cy="4924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0" bIns="0">
            <a:spAutoFit/>
          </a:bodyPr>
          <a:lstStyle/>
          <a:p>
            <a:pPr fontAlgn="base">
              <a:spcBef>
                <a:spcPts val="6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32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hello</a:t>
            </a:r>
          </a:p>
        </p:txBody>
      </p:sp>
      <p:sp>
        <p:nvSpPr>
          <p:cNvPr id="6" name="Rectangle 5"/>
          <p:cNvSpPr/>
          <p:nvPr/>
        </p:nvSpPr>
        <p:spPr>
          <a:xfrm>
            <a:off x="6627812" y="3153747"/>
            <a:ext cx="2362200" cy="4924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0" bIns="0">
            <a:spAutoFit/>
          </a:bodyPr>
          <a:lstStyle/>
          <a:p>
            <a:pPr fontAlgn="base">
              <a:spcBef>
                <a:spcPts val="6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hello, again</a:t>
            </a:r>
          </a:p>
        </p:txBody>
      </p:sp>
      <p:sp>
        <p:nvSpPr>
          <p:cNvPr id="7" name="Rectangle 6"/>
          <p:cNvSpPr/>
          <p:nvPr/>
        </p:nvSpPr>
        <p:spPr>
          <a:xfrm>
            <a:off x="6627812" y="3699080"/>
            <a:ext cx="2362200" cy="4924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0" bIns="0">
            <a:spAutoFit/>
          </a:bodyPr>
          <a:lstStyle/>
          <a:p>
            <a:pPr fontAlgn="base">
              <a:spcBef>
                <a:spcPts val="6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again</a:t>
            </a:r>
          </a:p>
        </p:txBody>
      </p:sp>
      <p:sp>
        <p:nvSpPr>
          <p:cNvPr id="10" name="Rectangle 9"/>
          <p:cNvSpPr/>
          <p:nvPr/>
        </p:nvSpPr>
        <p:spPr>
          <a:xfrm>
            <a:off x="6627812" y="4245058"/>
            <a:ext cx="2362200" cy="4924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0" bIns="0">
            <a:spAutoFit/>
          </a:bodyPr>
          <a:lstStyle/>
          <a:p>
            <a:pPr fontAlgn="base">
              <a:spcBef>
                <a:spcPts val="6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again, again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623885" y="4801958"/>
            <a:ext cx="2362200" cy="4924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0" bIns="0">
            <a:spAutoFit/>
          </a:bodyPr>
          <a:lstStyle/>
          <a:p>
            <a:pPr fontAlgn="base">
              <a:spcBef>
                <a:spcPts val="6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again, again</a:t>
            </a:r>
          </a:p>
        </p:txBody>
      </p:sp>
      <p:sp>
        <p:nvSpPr>
          <p:cNvPr id="12" name="Text Placeholder 3"/>
          <p:cNvSpPr txBox="1">
            <a:spLocks/>
          </p:cNvSpPr>
          <p:nvPr/>
        </p:nvSpPr>
        <p:spPr>
          <a:xfrm>
            <a:off x="2970212" y="2514820"/>
            <a:ext cx="3429000" cy="286232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spcBef>
                <a:spcPts val="600"/>
              </a:spcBef>
            </a:pPr>
            <a:r>
              <a:rPr lang="en-US" sz="3200" noProof="1">
                <a:solidFill>
                  <a:srgbClr val="FBEEDC"/>
                </a:solidFill>
              </a:rPr>
              <a:t>add hello</a:t>
            </a:r>
          </a:p>
          <a:p>
            <a:pPr>
              <a:spcBef>
                <a:spcPts val="600"/>
              </a:spcBef>
            </a:pPr>
            <a:r>
              <a:rPr lang="en-US" sz="3200" noProof="1">
                <a:solidFill>
                  <a:srgbClr val="FBEEDC"/>
                </a:solidFill>
              </a:rPr>
              <a:t>add again</a:t>
            </a:r>
          </a:p>
          <a:p>
            <a:pPr>
              <a:spcBef>
                <a:spcPts val="600"/>
              </a:spcBef>
            </a:pPr>
            <a:r>
              <a:rPr lang="en-US" sz="3200" noProof="1">
                <a:solidFill>
                  <a:srgbClr val="FBEEDC"/>
                </a:solidFill>
              </a:rPr>
              <a:t>remove hello</a:t>
            </a:r>
          </a:p>
          <a:p>
            <a:pPr>
              <a:spcBef>
                <a:spcPts val="600"/>
              </a:spcBef>
            </a:pPr>
            <a:r>
              <a:rPr lang="en-US" sz="3200" noProof="1">
                <a:solidFill>
                  <a:srgbClr val="FBEEDC"/>
                </a:solidFill>
              </a:rPr>
              <a:t>add again</a:t>
            </a:r>
          </a:p>
          <a:p>
            <a:pPr>
              <a:spcBef>
                <a:spcPts val="600"/>
              </a:spcBef>
            </a:pPr>
            <a:r>
              <a:rPr lang="en-US" sz="3200" noProof="1">
                <a:solidFill>
                  <a:srgbClr val="FBEEDC"/>
                </a:solidFill>
              </a:rPr>
              <a:t>print</a:t>
            </a:r>
          </a:p>
        </p:txBody>
      </p:sp>
      <p:sp>
        <p:nvSpPr>
          <p:cNvPr id="13" name="Text Placeholder 3"/>
          <p:cNvSpPr txBox="1">
            <a:spLocks/>
          </p:cNvSpPr>
          <p:nvPr/>
        </p:nvSpPr>
        <p:spPr>
          <a:xfrm>
            <a:off x="2970212" y="5663625"/>
            <a:ext cx="3429000" cy="5847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spcBef>
                <a:spcPts val="600"/>
              </a:spcBef>
            </a:pPr>
            <a:r>
              <a:rPr lang="en-US" sz="3200" noProof="1">
                <a:solidFill>
                  <a:srgbClr val="FBEEDC"/>
                </a:solidFill>
              </a:rPr>
              <a:t>again, again</a:t>
            </a:r>
          </a:p>
        </p:txBody>
      </p:sp>
      <p:sp>
        <p:nvSpPr>
          <p:cNvPr id="8" name="Arrow: Curved Right 7"/>
          <p:cNvSpPr/>
          <p:nvPr/>
        </p:nvSpPr>
        <p:spPr>
          <a:xfrm>
            <a:off x="2425602" y="5077044"/>
            <a:ext cx="419197" cy="970121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6166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10" grpId="0" animBg="1"/>
      <p:bldP spid="11" grpId="0" animBg="1"/>
      <p:bldP spid="12" grpId="0" animBg="1"/>
      <p:bldP spid="13" grpId="0" animBg="1"/>
      <p:bldP spid="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List Processor</a:t>
            </a:r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757236" y="1378327"/>
            <a:ext cx="10671176" cy="452431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sz="3200" noProof="1">
                <a:solidFill>
                  <a:srgbClr val="FBEEDC"/>
                </a:solidFill>
              </a:rPr>
              <a:t>let commandProcessor = 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(</a:t>
            </a:r>
            <a:r>
              <a:rPr lang="en-US" sz="3200" noProof="1">
                <a:solidFill>
                  <a:srgbClr val="FBEEDC"/>
                </a:solidFill>
              </a:rPr>
              <a:t>function() {</a:t>
            </a:r>
          </a:p>
          <a:p>
            <a:r>
              <a:rPr lang="en-US" sz="3200" noProof="1">
                <a:solidFill>
                  <a:srgbClr val="FBEEDC"/>
                </a:solidFill>
              </a:rPr>
              <a:t>  let list = [];</a:t>
            </a:r>
          </a:p>
          <a:p>
            <a:r>
              <a:rPr lang="en-US" sz="3200" noProof="1">
                <a:solidFill>
                  <a:srgbClr val="FBEEDC"/>
                </a:solidFill>
              </a:rPr>
              <a:t>  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return</a:t>
            </a:r>
            <a:r>
              <a:rPr lang="en-US" sz="3200" noProof="1">
                <a:solidFill>
                  <a:srgbClr val="FBEEDC"/>
                </a:solidFill>
              </a:rPr>
              <a:t> {</a:t>
            </a:r>
          </a:p>
          <a:p>
            <a:r>
              <a:rPr lang="en-US" sz="3200" noProof="1">
                <a:solidFill>
                  <a:srgbClr val="FBEEDC"/>
                </a:solidFill>
              </a:rPr>
              <a:t>    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add</a:t>
            </a:r>
            <a:r>
              <a:rPr lang="en-US" sz="3200" noProof="1">
                <a:solidFill>
                  <a:srgbClr val="FBEEDC"/>
                </a:solidFill>
              </a:rPr>
              <a:t>: (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newItem</a:t>
            </a:r>
            <a:r>
              <a:rPr lang="en-US" sz="3200" noProof="1">
                <a:solidFill>
                  <a:srgbClr val="FBEEDC"/>
                </a:solidFill>
              </a:rPr>
              <a:t>) =&gt; list.push(newItem),</a:t>
            </a:r>
          </a:p>
          <a:p>
            <a:r>
              <a:rPr lang="en-US" sz="3200" noProof="1">
                <a:solidFill>
                  <a:srgbClr val="FBEEDC"/>
                </a:solidFill>
              </a:rPr>
              <a:t>    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remove</a:t>
            </a:r>
            <a:r>
              <a:rPr lang="en-US" sz="3200" noProof="1">
                <a:solidFill>
                  <a:srgbClr val="FBEEDC"/>
                </a:solidFill>
              </a:rPr>
              <a:t>: (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item</a:t>
            </a:r>
            <a:r>
              <a:rPr lang="en-US" sz="3200" noProof="1">
                <a:solidFill>
                  <a:srgbClr val="FBEEDC"/>
                </a:solidFill>
              </a:rPr>
              <a:t>) =&gt; </a:t>
            </a:r>
          </a:p>
          <a:p>
            <a:r>
              <a:rPr lang="en-US" sz="3200" noProof="1">
                <a:solidFill>
                  <a:srgbClr val="FBEEDC"/>
                </a:solidFill>
              </a:rPr>
              <a:t>      list = list.filter(x =&gt; x != item),</a:t>
            </a:r>
          </a:p>
          <a:p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    print</a:t>
            </a:r>
            <a:r>
              <a:rPr lang="en-US" sz="3200" noProof="1">
                <a:solidFill>
                  <a:srgbClr val="FBEEDC"/>
                </a:solidFill>
              </a:rPr>
              <a:t>: () =&gt; console.log(list)</a:t>
            </a:r>
          </a:p>
          <a:p>
            <a:r>
              <a:rPr lang="en-US" sz="3200" noProof="1">
                <a:solidFill>
                  <a:srgbClr val="FBEEDC"/>
                </a:solidFill>
              </a:rPr>
              <a:t>  }</a:t>
            </a:r>
          </a:p>
          <a:p>
            <a:r>
              <a:rPr lang="en-US" sz="3200" noProof="1">
                <a:solidFill>
                  <a:srgbClr val="FBEEDC"/>
                </a:solidFill>
              </a:rPr>
              <a:t>}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)()</a:t>
            </a:r>
            <a:r>
              <a:rPr lang="en-US" sz="3200" noProof="1">
                <a:solidFill>
                  <a:srgbClr val="FBEEDC"/>
                </a:solidFill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891739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List Processor (2)</a:t>
            </a:r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604836" y="1219200"/>
            <a:ext cx="10975976" cy="353943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sz="3200" noProof="1">
                <a:solidFill>
                  <a:srgbClr val="FBEEDC"/>
                </a:solidFill>
              </a:rPr>
              <a:t>function processCommands(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commands</a:t>
            </a:r>
            <a:r>
              <a:rPr lang="en-US" sz="3200" noProof="1">
                <a:solidFill>
                  <a:srgbClr val="FBEEDC"/>
                </a:solidFill>
              </a:rPr>
              <a:t>) {</a:t>
            </a:r>
          </a:p>
          <a:p>
            <a:r>
              <a:rPr lang="en-US" sz="3200" noProof="1">
                <a:solidFill>
                  <a:srgbClr val="FBEEDC"/>
                </a:solidFill>
              </a:rPr>
              <a:t>  let commandProcessor = (function(){ 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…</a:t>
            </a:r>
            <a:r>
              <a:rPr lang="en-US" sz="3200" noProof="1">
                <a:solidFill>
                  <a:srgbClr val="FBEEDC"/>
                </a:solidFill>
              </a:rPr>
              <a:t> })();</a:t>
            </a:r>
          </a:p>
          <a:p>
            <a:r>
              <a:rPr lang="en-US" sz="3200" noProof="1">
                <a:solidFill>
                  <a:srgbClr val="FBEEDC"/>
                </a:solidFill>
              </a:rPr>
              <a:t>  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for</a:t>
            </a:r>
            <a:r>
              <a:rPr lang="en-US" sz="3200" noProof="1">
                <a:solidFill>
                  <a:srgbClr val="FBEEDC"/>
                </a:solidFill>
              </a:rPr>
              <a:t> (let cmd 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of</a:t>
            </a:r>
            <a:r>
              <a:rPr lang="en-US" sz="3200" noProof="1">
                <a:solidFill>
                  <a:srgbClr val="FBEEDC"/>
                </a:solidFill>
              </a:rPr>
              <a:t> commands) {</a:t>
            </a:r>
          </a:p>
          <a:p>
            <a:r>
              <a:rPr lang="en-US" sz="3200" noProof="1">
                <a:solidFill>
                  <a:srgbClr val="FBEEDC"/>
                </a:solidFill>
              </a:rPr>
              <a:t>    let [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cmdName</a:t>
            </a:r>
            <a:r>
              <a:rPr lang="en-US" sz="3200" noProof="1">
                <a:solidFill>
                  <a:srgbClr val="FBEEDC"/>
                </a:solidFill>
              </a:rPr>
              <a:t>, 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arg</a:t>
            </a:r>
            <a:r>
              <a:rPr lang="en-US" sz="3200" noProof="1">
                <a:solidFill>
                  <a:srgbClr val="FBEEDC"/>
                </a:solidFill>
              </a:rPr>
              <a:t>] = cmd.split(' ');</a:t>
            </a:r>
          </a:p>
          <a:p>
            <a:r>
              <a:rPr lang="en-US" sz="3200" noProof="1">
                <a:solidFill>
                  <a:srgbClr val="FBEEDC"/>
                </a:solidFill>
              </a:rPr>
              <a:t>    commandProcessor[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cmdName</a:t>
            </a:r>
            <a:r>
              <a:rPr lang="en-US" sz="3200" noProof="1">
                <a:solidFill>
                  <a:srgbClr val="FBEEDC"/>
                </a:solidFill>
              </a:rPr>
              <a:t>](arg);</a:t>
            </a:r>
          </a:p>
          <a:p>
            <a:r>
              <a:rPr lang="en-US" sz="3200" noProof="1">
                <a:solidFill>
                  <a:srgbClr val="FBEEDC"/>
                </a:solidFill>
              </a:rPr>
              <a:t>  }</a:t>
            </a:r>
          </a:p>
          <a:p>
            <a:r>
              <a:rPr lang="en-US" sz="3200" noProof="1">
                <a:solidFill>
                  <a:srgbClr val="FBEEDC"/>
                </a:solidFill>
              </a:rPr>
              <a:t>}</a:t>
            </a:r>
          </a:p>
        </p:txBody>
      </p:sp>
      <p:sp>
        <p:nvSpPr>
          <p:cNvPr id="6" name="Text Placeholder 3"/>
          <p:cNvSpPr txBox="1">
            <a:spLocks/>
          </p:cNvSpPr>
          <p:nvPr/>
        </p:nvSpPr>
        <p:spPr>
          <a:xfrm>
            <a:off x="604836" y="4953000"/>
            <a:ext cx="10975976" cy="107721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sz="3200" noProof="1">
                <a:solidFill>
                  <a:srgbClr val="FBEEDC"/>
                </a:solidFill>
              </a:rPr>
              <a:t>processCommands(['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add hello</a:t>
            </a:r>
            <a:r>
              <a:rPr lang="en-US" sz="3200" noProof="1">
                <a:solidFill>
                  <a:srgbClr val="FBEEDC"/>
                </a:solidFill>
              </a:rPr>
              <a:t>', '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add again</a:t>
            </a:r>
            <a:r>
              <a:rPr lang="en-US" sz="3200" noProof="1">
                <a:solidFill>
                  <a:srgbClr val="FBEEDC"/>
                </a:solidFill>
              </a:rPr>
              <a:t>', '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remove hello</a:t>
            </a:r>
            <a:r>
              <a:rPr lang="en-US" sz="3200" noProof="1">
                <a:solidFill>
                  <a:srgbClr val="FBEEDC"/>
                </a:solidFill>
              </a:rPr>
              <a:t>', '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add again</a:t>
            </a:r>
            <a:r>
              <a:rPr lang="en-US" sz="3200" noProof="1">
                <a:solidFill>
                  <a:srgbClr val="FBEEDC"/>
                </a:solidFill>
              </a:rPr>
              <a:t>', '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print</a:t>
            </a:r>
            <a:r>
              <a:rPr lang="en-US" sz="3200" noProof="1">
                <a:solidFill>
                  <a:srgbClr val="FBEEDC"/>
                </a:solidFill>
              </a:rPr>
              <a:t>']);</a:t>
            </a:r>
            <a:endParaRPr lang="en-US" sz="3200" noProof="1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16005" y="6187191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https://judge.softuni.bg/Contests/334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2004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7465819" y="1361527"/>
            <a:ext cx="4038793" cy="1735000"/>
          </a:xfrm>
        </p:spPr>
        <p:txBody>
          <a:bodyPr/>
          <a:lstStyle/>
          <a:p>
            <a:r>
              <a:rPr lang="en-US" dirty="0"/>
              <a:t>Object Inheritance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118340" y="914400"/>
            <a:ext cx="6185510" cy="5126936"/>
            <a:chOff x="1562230" y="914400"/>
            <a:chExt cx="6185510" cy="5126936"/>
          </a:xfrm>
        </p:grpSpPr>
        <p:grpSp>
          <p:nvGrpSpPr>
            <p:cNvPr id="3" name="Group 2"/>
            <p:cNvGrpSpPr/>
            <p:nvPr/>
          </p:nvGrpSpPr>
          <p:grpSpPr>
            <a:xfrm>
              <a:off x="2853597" y="914400"/>
              <a:ext cx="2943428" cy="2276272"/>
              <a:chOff x="4446384" y="1457528"/>
              <a:chExt cx="2943428" cy="2276272"/>
            </a:xfrm>
          </p:grpSpPr>
          <p:sp>
            <p:nvSpPr>
              <p:cNvPr id="7" name="Rectangle: Rounded Corners 6"/>
              <p:cNvSpPr/>
              <p:nvPr/>
            </p:nvSpPr>
            <p:spPr>
              <a:xfrm>
                <a:off x="4446384" y="1457528"/>
                <a:ext cx="2943428" cy="2276272"/>
              </a:xfrm>
              <a:prstGeom prst="roundRect">
                <a:avLst>
                  <a:gd name="adj" fmla="val 5385"/>
                </a:avLst>
              </a:prstGeom>
              <a:solidFill>
                <a:srgbClr val="F0A22E">
                  <a:alpha val="25098"/>
                </a:srgbClr>
              </a:solidFill>
              <a:ln w="57150">
                <a:solidFill>
                  <a:srgbClr val="F3CD6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8" name="Rectangle: Rounded Corners 13"/>
              <p:cNvSpPr/>
              <p:nvPr/>
            </p:nvSpPr>
            <p:spPr>
              <a:xfrm>
                <a:off x="4751388" y="2043720"/>
                <a:ext cx="1304316" cy="456594"/>
              </a:xfrm>
              <a:prstGeom prst="roundRect">
                <a:avLst>
                  <a:gd name="adj" fmla="val 5319"/>
                </a:avLst>
              </a:prstGeom>
              <a:solidFill>
                <a:srgbClr val="F0A22E">
                  <a:alpha val="25098"/>
                </a:srgbClr>
              </a:solidFill>
              <a:ln w="38100">
                <a:solidFill>
                  <a:srgbClr val="F3CD6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brand</a:t>
                </a:r>
              </a:p>
            </p:txBody>
          </p:sp>
          <p:sp>
            <p:nvSpPr>
              <p:cNvPr id="9" name="Rectangle: Rounded Corners 15"/>
              <p:cNvSpPr/>
              <p:nvPr/>
            </p:nvSpPr>
            <p:spPr>
              <a:xfrm>
                <a:off x="6055704" y="2043720"/>
                <a:ext cx="1018972" cy="456594"/>
              </a:xfrm>
              <a:prstGeom prst="roundRect">
                <a:avLst>
                  <a:gd name="adj" fmla="val 5319"/>
                </a:avLst>
              </a:prstGeom>
              <a:solidFill>
                <a:srgbClr val="F0A22E">
                  <a:alpha val="25098"/>
                </a:srgbClr>
              </a:solidFill>
              <a:ln w="38100">
                <a:solidFill>
                  <a:srgbClr val="F3CD6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BMW</a:t>
                </a:r>
              </a:p>
            </p:txBody>
          </p:sp>
          <p:sp>
            <p:nvSpPr>
              <p:cNvPr id="2" name="TextBox 1"/>
              <p:cNvSpPr txBox="1"/>
              <p:nvPr/>
            </p:nvSpPr>
            <p:spPr>
              <a:xfrm>
                <a:off x="4570412" y="1471006"/>
                <a:ext cx="195919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noProof="1">
                    <a:solidFill>
                      <a:schemeClr val="tx2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nsolas" panose="020B0609020204030204" pitchFamily="49" charset="0"/>
                  </a:rPr>
                  <a:t>fatherCar</a:t>
                </a:r>
              </a:p>
            </p:txBody>
          </p:sp>
          <p:sp>
            <p:nvSpPr>
              <p:cNvPr id="14" name="Rectangle: Rounded Corners 13"/>
              <p:cNvSpPr/>
              <p:nvPr/>
            </p:nvSpPr>
            <p:spPr>
              <a:xfrm>
                <a:off x="4751388" y="2500314"/>
                <a:ext cx="1307490" cy="456594"/>
              </a:xfrm>
              <a:prstGeom prst="roundRect">
                <a:avLst>
                  <a:gd name="adj" fmla="val 5319"/>
                </a:avLst>
              </a:prstGeom>
              <a:solidFill>
                <a:srgbClr val="F0A22E">
                  <a:alpha val="25098"/>
                </a:srgbClr>
              </a:solidFill>
              <a:ln w="38100">
                <a:solidFill>
                  <a:srgbClr val="F3CD6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model</a:t>
                </a:r>
              </a:p>
            </p:txBody>
          </p:sp>
          <p:sp>
            <p:nvSpPr>
              <p:cNvPr id="15" name="Rectangle: Rounded Corners 15"/>
              <p:cNvSpPr/>
              <p:nvPr/>
            </p:nvSpPr>
            <p:spPr>
              <a:xfrm>
                <a:off x="6055704" y="2500314"/>
                <a:ext cx="1018972" cy="456594"/>
              </a:xfrm>
              <a:prstGeom prst="roundRect">
                <a:avLst>
                  <a:gd name="adj" fmla="val 5319"/>
                </a:avLst>
              </a:prstGeom>
              <a:solidFill>
                <a:srgbClr val="F0A22E">
                  <a:alpha val="25098"/>
                </a:srgbClr>
              </a:solidFill>
              <a:ln w="38100">
                <a:solidFill>
                  <a:srgbClr val="F3CD6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X5</a:t>
                </a:r>
              </a:p>
            </p:txBody>
          </p:sp>
          <p:sp>
            <p:nvSpPr>
              <p:cNvPr id="16" name="Rectangle: Rounded Corners 13"/>
              <p:cNvSpPr/>
              <p:nvPr/>
            </p:nvSpPr>
            <p:spPr>
              <a:xfrm>
                <a:off x="4751388" y="2956908"/>
                <a:ext cx="1304316" cy="456594"/>
              </a:xfrm>
              <a:prstGeom prst="roundRect">
                <a:avLst>
                  <a:gd name="adj" fmla="val 5319"/>
                </a:avLst>
              </a:prstGeom>
              <a:solidFill>
                <a:srgbClr val="F0A22E">
                  <a:alpha val="25098"/>
                </a:srgbClr>
              </a:solidFill>
              <a:ln w="38100">
                <a:solidFill>
                  <a:srgbClr val="F3CD6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color</a:t>
                </a:r>
              </a:p>
            </p:txBody>
          </p:sp>
          <p:sp>
            <p:nvSpPr>
              <p:cNvPr id="17" name="Rectangle: Rounded Corners 15"/>
              <p:cNvSpPr/>
              <p:nvPr/>
            </p:nvSpPr>
            <p:spPr>
              <a:xfrm>
                <a:off x="6055704" y="2956908"/>
                <a:ext cx="1018972" cy="456594"/>
              </a:xfrm>
              <a:prstGeom prst="roundRect">
                <a:avLst>
                  <a:gd name="adj" fmla="val 5319"/>
                </a:avLst>
              </a:prstGeom>
              <a:solidFill>
                <a:srgbClr val="F0A22E">
                  <a:alpha val="25098"/>
                </a:srgbClr>
              </a:solidFill>
              <a:ln w="38100">
                <a:solidFill>
                  <a:srgbClr val="F3CD6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blue</a:t>
                </a:r>
              </a:p>
            </p:txBody>
          </p:sp>
        </p:grpSp>
        <p:grpSp>
          <p:nvGrpSpPr>
            <p:cNvPr id="19" name="Group 18"/>
            <p:cNvGrpSpPr/>
            <p:nvPr/>
          </p:nvGrpSpPr>
          <p:grpSpPr>
            <a:xfrm>
              <a:off x="1562230" y="4265749"/>
              <a:ext cx="2527910" cy="1775587"/>
              <a:chOff x="4446384" y="1457528"/>
              <a:chExt cx="2527910" cy="1775587"/>
            </a:xfrm>
          </p:grpSpPr>
          <p:sp>
            <p:nvSpPr>
              <p:cNvPr id="20" name="Rectangle: Rounded Corners 6"/>
              <p:cNvSpPr/>
              <p:nvPr/>
            </p:nvSpPr>
            <p:spPr>
              <a:xfrm>
                <a:off x="4446384" y="1457528"/>
                <a:ext cx="2527910" cy="1775587"/>
              </a:xfrm>
              <a:prstGeom prst="roundRect">
                <a:avLst>
                  <a:gd name="adj" fmla="val 5385"/>
                </a:avLst>
              </a:prstGeom>
              <a:solidFill>
                <a:srgbClr val="F0A22E">
                  <a:alpha val="25098"/>
                </a:srgbClr>
              </a:solidFill>
              <a:ln w="57150">
                <a:solidFill>
                  <a:srgbClr val="F3CD6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21" name="Rectangle: Rounded Corners 13"/>
              <p:cNvSpPr/>
              <p:nvPr/>
            </p:nvSpPr>
            <p:spPr>
              <a:xfrm>
                <a:off x="4751388" y="2043720"/>
                <a:ext cx="1179887" cy="456594"/>
              </a:xfrm>
              <a:prstGeom prst="roundRect">
                <a:avLst>
                  <a:gd name="adj" fmla="val 5319"/>
                </a:avLst>
              </a:prstGeom>
              <a:solidFill>
                <a:srgbClr val="F0A22E">
                  <a:alpha val="25098"/>
                </a:srgbClr>
              </a:solidFill>
              <a:ln w="38100">
                <a:solidFill>
                  <a:srgbClr val="F3CD6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model</a:t>
                </a:r>
              </a:p>
            </p:txBody>
          </p:sp>
          <p:sp>
            <p:nvSpPr>
              <p:cNvPr id="22" name="Rectangle: Rounded Corners 15"/>
              <p:cNvSpPr/>
              <p:nvPr/>
            </p:nvSpPr>
            <p:spPr>
              <a:xfrm>
                <a:off x="5931275" y="2043720"/>
                <a:ext cx="741393" cy="456594"/>
              </a:xfrm>
              <a:prstGeom prst="roundRect">
                <a:avLst>
                  <a:gd name="adj" fmla="val 5319"/>
                </a:avLst>
              </a:prstGeom>
              <a:solidFill>
                <a:srgbClr val="F0A22E">
                  <a:alpha val="25098"/>
                </a:srgbClr>
              </a:solidFill>
              <a:ln w="38100">
                <a:solidFill>
                  <a:srgbClr val="F3CD6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M4</a:t>
                </a:r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4570412" y="1471006"/>
                <a:ext cx="117051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noProof="1">
                    <a:solidFill>
                      <a:schemeClr val="tx2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nsolas" panose="020B0609020204030204" pitchFamily="49" charset="0"/>
                  </a:rPr>
                  <a:t>myCar</a:t>
                </a:r>
              </a:p>
            </p:txBody>
          </p:sp>
          <p:sp>
            <p:nvSpPr>
              <p:cNvPr id="24" name="Rectangle: Rounded Corners 13"/>
              <p:cNvSpPr/>
              <p:nvPr/>
            </p:nvSpPr>
            <p:spPr>
              <a:xfrm>
                <a:off x="4751388" y="2500314"/>
                <a:ext cx="1182758" cy="456594"/>
              </a:xfrm>
              <a:prstGeom prst="roundRect">
                <a:avLst>
                  <a:gd name="adj" fmla="val 5319"/>
                </a:avLst>
              </a:prstGeom>
              <a:solidFill>
                <a:srgbClr val="F0A22E">
                  <a:alpha val="25098"/>
                </a:srgbClr>
              </a:solidFill>
              <a:ln w="38100">
                <a:solidFill>
                  <a:srgbClr val="F3CD6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color</a:t>
                </a:r>
              </a:p>
            </p:txBody>
          </p:sp>
          <p:sp>
            <p:nvSpPr>
              <p:cNvPr id="25" name="Rectangle: Rounded Corners 15"/>
              <p:cNvSpPr/>
              <p:nvPr/>
            </p:nvSpPr>
            <p:spPr>
              <a:xfrm>
                <a:off x="5931275" y="2500314"/>
                <a:ext cx="741393" cy="456594"/>
              </a:xfrm>
              <a:prstGeom prst="roundRect">
                <a:avLst>
                  <a:gd name="adj" fmla="val 5319"/>
                </a:avLst>
              </a:prstGeom>
              <a:solidFill>
                <a:srgbClr val="F0A22E">
                  <a:alpha val="25098"/>
                </a:srgbClr>
              </a:solidFill>
              <a:ln w="38100">
                <a:solidFill>
                  <a:srgbClr val="F3CD6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red</a:t>
                </a:r>
              </a:p>
            </p:txBody>
          </p:sp>
        </p:grpSp>
        <p:grpSp>
          <p:nvGrpSpPr>
            <p:cNvPr id="28" name="Group 27"/>
            <p:cNvGrpSpPr/>
            <p:nvPr/>
          </p:nvGrpSpPr>
          <p:grpSpPr>
            <a:xfrm>
              <a:off x="4597196" y="4265749"/>
              <a:ext cx="3150544" cy="1775587"/>
              <a:chOff x="4446384" y="1457528"/>
              <a:chExt cx="3150544" cy="1775587"/>
            </a:xfrm>
          </p:grpSpPr>
          <p:sp>
            <p:nvSpPr>
              <p:cNvPr id="29" name="Rectangle: Rounded Corners 6"/>
              <p:cNvSpPr/>
              <p:nvPr/>
            </p:nvSpPr>
            <p:spPr>
              <a:xfrm>
                <a:off x="4446384" y="1457528"/>
                <a:ext cx="3150544" cy="1775587"/>
              </a:xfrm>
              <a:prstGeom prst="roundRect">
                <a:avLst>
                  <a:gd name="adj" fmla="val 5385"/>
                </a:avLst>
              </a:prstGeom>
              <a:solidFill>
                <a:srgbClr val="F0A22E">
                  <a:alpha val="25098"/>
                </a:srgbClr>
              </a:solidFill>
              <a:ln w="57150">
                <a:solidFill>
                  <a:srgbClr val="F3CD6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0" name="Rectangle: Rounded Corners 13"/>
              <p:cNvSpPr/>
              <p:nvPr/>
            </p:nvSpPr>
            <p:spPr>
              <a:xfrm>
                <a:off x="4751388" y="2043720"/>
                <a:ext cx="1179887" cy="456594"/>
              </a:xfrm>
              <a:prstGeom prst="roundRect">
                <a:avLst>
                  <a:gd name="adj" fmla="val 5319"/>
                </a:avLst>
              </a:prstGeom>
              <a:solidFill>
                <a:srgbClr val="F0A22E">
                  <a:alpha val="25098"/>
                </a:srgbClr>
              </a:solidFill>
              <a:ln w="38100">
                <a:solidFill>
                  <a:srgbClr val="F3CD6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model</a:t>
                </a:r>
              </a:p>
            </p:txBody>
          </p:sp>
          <p:sp>
            <p:nvSpPr>
              <p:cNvPr id="31" name="Rectangle: Rounded Corners 15"/>
              <p:cNvSpPr/>
              <p:nvPr/>
            </p:nvSpPr>
            <p:spPr>
              <a:xfrm>
                <a:off x="5931275" y="2043720"/>
                <a:ext cx="1348023" cy="456594"/>
              </a:xfrm>
              <a:prstGeom prst="roundRect">
                <a:avLst>
                  <a:gd name="adj" fmla="val 5319"/>
                </a:avLst>
              </a:prstGeom>
              <a:solidFill>
                <a:srgbClr val="F0A22E">
                  <a:alpha val="25098"/>
                </a:srgbClr>
              </a:solidFill>
              <a:ln w="38100">
                <a:solidFill>
                  <a:srgbClr val="F3CD6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i3</a:t>
                </a:r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4570412" y="1471006"/>
                <a:ext cx="15648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noProof="1">
                    <a:solidFill>
                      <a:schemeClr val="tx2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nsolas" panose="020B0609020204030204" pitchFamily="49" charset="0"/>
                  </a:rPr>
                  <a:t>workCar</a:t>
                </a:r>
              </a:p>
            </p:txBody>
          </p:sp>
          <p:sp>
            <p:nvSpPr>
              <p:cNvPr id="33" name="Rectangle: Rounded Corners 13"/>
              <p:cNvSpPr/>
              <p:nvPr/>
            </p:nvSpPr>
            <p:spPr>
              <a:xfrm>
                <a:off x="4751388" y="2500314"/>
                <a:ext cx="1182758" cy="456594"/>
              </a:xfrm>
              <a:prstGeom prst="roundRect">
                <a:avLst>
                  <a:gd name="adj" fmla="val 5319"/>
                </a:avLst>
              </a:prstGeom>
              <a:solidFill>
                <a:srgbClr val="F0A22E">
                  <a:alpha val="25098"/>
                </a:srgbClr>
              </a:solidFill>
              <a:ln w="38100">
                <a:solidFill>
                  <a:srgbClr val="F3CD6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type</a:t>
                </a:r>
              </a:p>
            </p:txBody>
          </p:sp>
          <p:sp>
            <p:nvSpPr>
              <p:cNvPr id="34" name="Rectangle: Rounded Corners 15"/>
              <p:cNvSpPr/>
              <p:nvPr/>
            </p:nvSpPr>
            <p:spPr>
              <a:xfrm>
                <a:off x="5931275" y="2500314"/>
                <a:ext cx="1348023" cy="456594"/>
              </a:xfrm>
              <a:prstGeom prst="roundRect">
                <a:avLst>
                  <a:gd name="adj" fmla="val 5319"/>
                </a:avLst>
              </a:prstGeom>
              <a:solidFill>
                <a:srgbClr val="F0A22E">
                  <a:alpha val="25098"/>
                </a:srgbClr>
              </a:solidFill>
              <a:ln w="38100">
                <a:solidFill>
                  <a:srgbClr val="F3CD6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electric</a:t>
                </a:r>
              </a:p>
            </p:txBody>
          </p:sp>
        </p:grpSp>
        <p:cxnSp>
          <p:nvCxnSpPr>
            <p:cNvPr id="36" name="Straight Arrow Connector 35"/>
            <p:cNvCxnSpPr>
              <a:stCxn id="20" idx="0"/>
              <a:endCxn id="7" idx="2"/>
            </p:cNvCxnSpPr>
            <p:nvPr/>
          </p:nvCxnSpPr>
          <p:spPr>
            <a:xfrm rot="5400000" flipH="1" flipV="1">
              <a:off x="3038210" y="2978648"/>
              <a:ext cx="1075077" cy="1499126"/>
            </a:xfrm>
            <a:prstGeom prst="bentConnector3">
              <a:avLst>
                <a:gd name="adj1" fmla="val 50000"/>
              </a:avLst>
            </a:prstGeom>
            <a:solidFill>
              <a:srgbClr val="F0A22E">
                <a:alpha val="25098"/>
              </a:srgbClr>
            </a:solidFill>
            <a:ln w="50800">
              <a:solidFill>
                <a:srgbClr val="F3CD60"/>
              </a:solidFill>
              <a:prstDash val="solid"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9" name="Straight Arrow Connector 38"/>
            <p:cNvCxnSpPr>
              <a:stCxn id="29" idx="0"/>
              <a:endCxn id="7" idx="2"/>
            </p:cNvCxnSpPr>
            <p:nvPr/>
          </p:nvCxnSpPr>
          <p:spPr>
            <a:xfrm rot="16200000" flipV="1">
              <a:off x="4711352" y="2804632"/>
              <a:ext cx="1075077" cy="1847157"/>
            </a:xfrm>
            <a:prstGeom prst="bentConnector3">
              <a:avLst>
                <a:gd name="adj1" fmla="val 50000"/>
              </a:avLst>
            </a:prstGeom>
            <a:solidFill>
              <a:srgbClr val="F0A22E">
                <a:alpha val="25098"/>
              </a:srgbClr>
            </a:solidFill>
            <a:ln w="50800">
              <a:solidFill>
                <a:srgbClr val="F3CD60"/>
              </a:solidFill>
              <a:prstDash val="solid"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pic>
        <p:nvPicPr>
          <p:cNvPr id="3076" name="Picture 4" descr="Резултат с изображение за hierarchy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1487" y="3519055"/>
            <a:ext cx="2147455" cy="2424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21207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8713585" y="3615963"/>
            <a:ext cx="2943427" cy="2556237"/>
            <a:chOff x="8713585" y="3615963"/>
            <a:chExt cx="2943427" cy="2556237"/>
          </a:xfrm>
        </p:grpSpPr>
        <p:sp>
          <p:nvSpPr>
            <p:cNvPr id="18" name="Rectangle: Rounded Corners 6"/>
            <p:cNvSpPr/>
            <p:nvPr/>
          </p:nvSpPr>
          <p:spPr>
            <a:xfrm>
              <a:off x="8713585" y="4396613"/>
              <a:ext cx="2943427" cy="1775587"/>
            </a:xfrm>
            <a:prstGeom prst="roundRect">
              <a:avLst>
                <a:gd name="adj" fmla="val 5385"/>
              </a:avLst>
            </a:prstGeom>
            <a:solidFill>
              <a:srgbClr val="F0A22E">
                <a:alpha val="25098"/>
              </a:srgbClr>
            </a:solidFill>
            <a:ln w="57150">
              <a:solidFill>
                <a:srgbClr val="F3CD6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8858000" y="4410091"/>
              <a:ext cx="117051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noProof="1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myCar</a:t>
              </a:r>
            </a:p>
          </p:txBody>
        </p:sp>
        <p:cxnSp>
          <p:nvCxnSpPr>
            <p:cNvPr id="24" name="Straight Arrow Connector 35"/>
            <p:cNvCxnSpPr>
              <a:stCxn id="18" idx="0"/>
              <a:endCxn id="9" idx="2"/>
            </p:cNvCxnSpPr>
            <p:nvPr/>
          </p:nvCxnSpPr>
          <p:spPr>
            <a:xfrm flipV="1">
              <a:off x="10185299" y="3615963"/>
              <a:ext cx="0" cy="780650"/>
            </a:xfrm>
            <a:prstGeom prst="straightConnector1">
              <a:avLst/>
            </a:prstGeom>
            <a:solidFill>
              <a:srgbClr val="F0A22E">
                <a:alpha val="25098"/>
              </a:srgbClr>
            </a:solidFill>
            <a:ln w="50800">
              <a:solidFill>
                <a:srgbClr val="F3CD60"/>
              </a:solidFill>
              <a:prstDash val="solid"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Inheritance in JS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531812" y="1131099"/>
            <a:ext cx="7794210" cy="301887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fatherCar = {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brand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'BMW',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model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'X5',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color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'blue',</a:t>
            </a:r>
          </a:p>
          <a:p>
            <a:pPr marL="722313" lvl="1" indent="-72231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toString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function() { return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`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[brand: ${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this.brand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}, model: ${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this.model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}, color: ${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this.color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}]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`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}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console.log(''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fatherCar);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531812" y="4479351"/>
            <a:ext cx="7794210" cy="181854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myCar =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Object.create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(fatherCar);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myCar.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model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'M4';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myCar.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color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'red';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console.log(''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myCar);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8713585" y="1339691"/>
            <a:ext cx="2943427" cy="2276272"/>
            <a:chOff x="4446384" y="1457528"/>
            <a:chExt cx="2943427" cy="2276272"/>
          </a:xfrm>
        </p:grpSpPr>
        <p:sp>
          <p:nvSpPr>
            <p:cNvPr id="9" name="Rectangle: Rounded Corners 6"/>
            <p:cNvSpPr/>
            <p:nvPr/>
          </p:nvSpPr>
          <p:spPr>
            <a:xfrm>
              <a:off x="4446384" y="1457528"/>
              <a:ext cx="2943427" cy="2276272"/>
            </a:xfrm>
            <a:prstGeom prst="roundRect">
              <a:avLst>
                <a:gd name="adj" fmla="val 5385"/>
              </a:avLst>
            </a:prstGeom>
            <a:solidFill>
              <a:srgbClr val="F0A22E">
                <a:alpha val="25098"/>
              </a:srgbClr>
            </a:solidFill>
            <a:ln w="57150">
              <a:solidFill>
                <a:srgbClr val="F3CD6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0" name="Rectangle: Rounded Corners 13"/>
            <p:cNvSpPr/>
            <p:nvPr/>
          </p:nvSpPr>
          <p:spPr>
            <a:xfrm>
              <a:off x="4751388" y="2043720"/>
              <a:ext cx="1304316" cy="456594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brand</a:t>
              </a:r>
            </a:p>
          </p:txBody>
        </p:sp>
        <p:sp>
          <p:nvSpPr>
            <p:cNvPr id="11" name="Rectangle: Rounded Corners 15"/>
            <p:cNvSpPr/>
            <p:nvPr/>
          </p:nvSpPr>
          <p:spPr>
            <a:xfrm>
              <a:off x="6055704" y="2043720"/>
              <a:ext cx="1018972" cy="456594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BMW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570412" y="1471006"/>
              <a:ext cx="195919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noProof="1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fatherCar</a:t>
              </a:r>
            </a:p>
          </p:txBody>
        </p:sp>
        <p:sp>
          <p:nvSpPr>
            <p:cNvPr id="13" name="Rectangle: Rounded Corners 13"/>
            <p:cNvSpPr/>
            <p:nvPr/>
          </p:nvSpPr>
          <p:spPr>
            <a:xfrm>
              <a:off x="4751388" y="2500314"/>
              <a:ext cx="1307490" cy="456594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model</a:t>
              </a:r>
            </a:p>
          </p:txBody>
        </p:sp>
        <p:sp>
          <p:nvSpPr>
            <p:cNvPr id="14" name="Rectangle: Rounded Corners 15"/>
            <p:cNvSpPr/>
            <p:nvPr/>
          </p:nvSpPr>
          <p:spPr>
            <a:xfrm>
              <a:off x="6055704" y="2500314"/>
              <a:ext cx="1018972" cy="456594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X5</a:t>
              </a:r>
            </a:p>
          </p:txBody>
        </p:sp>
        <p:sp>
          <p:nvSpPr>
            <p:cNvPr id="15" name="Rectangle: Rounded Corners 13"/>
            <p:cNvSpPr/>
            <p:nvPr/>
          </p:nvSpPr>
          <p:spPr>
            <a:xfrm>
              <a:off x="4751388" y="2956908"/>
              <a:ext cx="1304316" cy="456594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color</a:t>
              </a:r>
            </a:p>
          </p:txBody>
        </p:sp>
        <p:sp>
          <p:nvSpPr>
            <p:cNvPr id="16" name="Rectangle: Rounded Corners 15"/>
            <p:cNvSpPr/>
            <p:nvPr/>
          </p:nvSpPr>
          <p:spPr>
            <a:xfrm>
              <a:off x="6055704" y="2956908"/>
              <a:ext cx="1018972" cy="456594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blue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9068723" y="4982805"/>
            <a:ext cx="2237084" cy="913188"/>
            <a:chOff x="9068723" y="4982805"/>
            <a:chExt cx="2237084" cy="913188"/>
          </a:xfrm>
        </p:grpSpPr>
        <p:sp>
          <p:nvSpPr>
            <p:cNvPr id="19" name="Rectangle: Rounded Corners 13"/>
            <p:cNvSpPr/>
            <p:nvPr/>
          </p:nvSpPr>
          <p:spPr>
            <a:xfrm>
              <a:off x="9068723" y="4982805"/>
              <a:ext cx="1373827" cy="456594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model</a:t>
              </a:r>
            </a:p>
          </p:txBody>
        </p:sp>
        <p:sp>
          <p:nvSpPr>
            <p:cNvPr id="20" name="Rectangle: Rounded Corners 15"/>
            <p:cNvSpPr/>
            <p:nvPr/>
          </p:nvSpPr>
          <p:spPr>
            <a:xfrm>
              <a:off x="10442550" y="4982805"/>
              <a:ext cx="863257" cy="456594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M4</a:t>
              </a:r>
            </a:p>
          </p:txBody>
        </p:sp>
        <p:sp>
          <p:nvSpPr>
            <p:cNvPr id="22" name="Rectangle: Rounded Corners 13"/>
            <p:cNvSpPr/>
            <p:nvPr/>
          </p:nvSpPr>
          <p:spPr>
            <a:xfrm>
              <a:off x="9068723" y="5439399"/>
              <a:ext cx="1377170" cy="456594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color</a:t>
              </a:r>
            </a:p>
          </p:txBody>
        </p:sp>
        <p:sp>
          <p:nvSpPr>
            <p:cNvPr id="23" name="Rectangle: Rounded Corners 15"/>
            <p:cNvSpPr/>
            <p:nvPr/>
          </p:nvSpPr>
          <p:spPr>
            <a:xfrm>
              <a:off x="10442550" y="5439399"/>
              <a:ext cx="863257" cy="456594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red</a:t>
              </a:r>
            </a:p>
          </p:txBody>
        </p:sp>
      </p:grpSp>
      <p:sp>
        <p:nvSpPr>
          <p:cNvPr id="25" name="AutoShape 25"/>
          <p:cNvSpPr>
            <a:spLocks noChangeArrowheads="1"/>
          </p:cNvSpPr>
          <p:nvPr/>
        </p:nvSpPr>
        <p:spPr bwMode="auto">
          <a:xfrm>
            <a:off x="5031712" y="5124856"/>
            <a:ext cx="3424900" cy="1013977"/>
          </a:xfrm>
          <a:prstGeom prst="wedgeRoundRectCallout">
            <a:avLst>
              <a:gd name="adj1" fmla="val -64202"/>
              <a:gd name="adj2" fmla="val -5892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Object.create()</a:t>
            </a:r>
            <a:r>
              <a:rPr lang="en-US" sz="2800" noProof="1">
                <a:solidFill>
                  <a:srgbClr val="FFFFFF"/>
                </a:solidFill>
              </a:rPr>
              <a:t> inherits an object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6209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8713585" y="3615963"/>
            <a:ext cx="2943428" cy="2588741"/>
            <a:chOff x="8713585" y="3615963"/>
            <a:chExt cx="2943428" cy="2588741"/>
          </a:xfrm>
        </p:grpSpPr>
        <p:cxnSp>
          <p:nvCxnSpPr>
            <p:cNvPr id="24" name="Straight Arrow Connector 35"/>
            <p:cNvCxnSpPr>
              <a:stCxn id="18" idx="0"/>
              <a:endCxn id="9" idx="2"/>
            </p:cNvCxnSpPr>
            <p:nvPr/>
          </p:nvCxnSpPr>
          <p:spPr>
            <a:xfrm flipV="1">
              <a:off x="10185299" y="3615963"/>
              <a:ext cx="0" cy="780650"/>
            </a:xfrm>
            <a:prstGeom prst="straightConnector1">
              <a:avLst/>
            </a:prstGeom>
            <a:solidFill>
              <a:srgbClr val="F0A22E">
                <a:alpha val="25098"/>
              </a:srgbClr>
            </a:solidFill>
            <a:ln w="50800">
              <a:solidFill>
                <a:srgbClr val="F3CD60"/>
              </a:solidFill>
              <a:prstDash val="solid"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9" name="Rectangle: Rounded Corners 6"/>
            <p:cNvSpPr/>
            <p:nvPr/>
          </p:nvSpPr>
          <p:spPr>
            <a:xfrm>
              <a:off x="8713585" y="4429117"/>
              <a:ext cx="2943428" cy="1775587"/>
            </a:xfrm>
            <a:prstGeom prst="roundRect">
              <a:avLst>
                <a:gd name="adj" fmla="val 5385"/>
              </a:avLst>
            </a:prstGeom>
            <a:solidFill>
              <a:srgbClr val="F0A22E">
                <a:alpha val="25098"/>
              </a:srgbClr>
            </a:solidFill>
            <a:ln w="57150">
              <a:solidFill>
                <a:srgbClr val="F3CD6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8806528" y="4442595"/>
              <a:ext cx="15648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noProof="1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workCar</a:t>
              </a:r>
            </a:p>
          </p:txBody>
        </p:sp>
      </p:grp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Inheritance in JS (2)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684007" y="1219200"/>
            <a:ext cx="7467805" cy="518870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workCar =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Object.create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(fatherCar);</a:t>
            </a:r>
          </a:p>
          <a:p>
            <a:pPr marL="0" lvl="1" indent="0">
              <a:lnSpc>
                <a:spcPct val="100000"/>
              </a:lnSpc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workCar.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model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'i3';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workCar.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type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'electric';</a:t>
            </a:r>
          </a:p>
          <a:p>
            <a:pPr marL="0" lvl="1" indent="0">
              <a:lnSpc>
                <a:spcPct val="100000"/>
              </a:lnSpc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workCar.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toString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function() {</a:t>
            </a:r>
          </a:p>
          <a:p>
            <a:pPr marL="722313" lvl="1" indent="-72231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return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`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[brand: ${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this.brand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}, model: ${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this.model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}, color: ${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this.color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}, type: ${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this.type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}]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`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marL="0" lvl="1" indent="0">
              <a:lnSpc>
                <a:spcPct val="100000"/>
              </a:lnSpc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console.log('' + workCar);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8713585" y="1339691"/>
            <a:ext cx="2943427" cy="2276272"/>
            <a:chOff x="4446384" y="1457528"/>
            <a:chExt cx="2943427" cy="2276272"/>
          </a:xfrm>
        </p:grpSpPr>
        <p:sp>
          <p:nvSpPr>
            <p:cNvPr id="9" name="Rectangle: Rounded Corners 6"/>
            <p:cNvSpPr/>
            <p:nvPr/>
          </p:nvSpPr>
          <p:spPr>
            <a:xfrm>
              <a:off x="4446384" y="1457528"/>
              <a:ext cx="2943427" cy="2276272"/>
            </a:xfrm>
            <a:prstGeom prst="roundRect">
              <a:avLst>
                <a:gd name="adj" fmla="val 5385"/>
              </a:avLst>
            </a:prstGeom>
            <a:solidFill>
              <a:srgbClr val="F0A22E">
                <a:alpha val="25098"/>
              </a:srgbClr>
            </a:solidFill>
            <a:ln w="57150">
              <a:solidFill>
                <a:srgbClr val="F3CD6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0" name="Rectangle: Rounded Corners 13"/>
            <p:cNvSpPr/>
            <p:nvPr/>
          </p:nvSpPr>
          <p:spPr>
            <a:xfrm>
              <a:off x="4751388" y="2043720"/>
              <a:ext cx="1304316" cy="456594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brand</a:t>
              </a:r>
            </a:p>
          </p:txBody>
        </p:sp>
        <p:sp>
          <p:nvSpPr>
            <p:cNvPr id="11" name="Rectangle: Rounded Corners 15"/>
            <p:cNvSpPr/>
            <p:nvPr/>
          </p:nvSpPr>
          <p:spPr>
            <a:xfrm>
              <a:off x="6055704" y="2043720"/>
              <a:ext cx="1018972" cy="456594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BMW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570412" y="1471006"/>
              <a:ext cx="195919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noProof="1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fatherCar</a:t>
              </a:r>
            </a:p>
          </p:txBody>
        </p:sp>
        <p:sp>
          <p:nvSpPr>
            <p:cNvPr id="13" name="Rectangle: Rounded Corners 13"/>
            <p:cNvSpPr/>
            <p:nvPr/>
          </p:nvSpPr>
          <p:spPr>
            <a:xfrm>
              <a:off x="4751388" y="2500314"/>
              <a:ext cx="1307490" cy="456594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model</a:t>
              </a:r>
            </a:p>
          </p:txBody>
        </p:sp>
        <p:sp>
          <p:nvSpPr>
            <p:cNvPr id="14" name="Rectangle: Rounded Corners 15"/>
            <p:cNvSpPr/>
            <p:nvPr/>
          </p:nvSpPr>
          <p:spPr>
            <a:xfrm>
              <a:off x="6055704" y="2500314"/>
              <a:ext cx="1018972" cy="456594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X5</a:t>
              </a:r>
            </a:p>
          </p:txBody>
        </p:sp>
        <p:sp>
          <p:nvSpPr>
            <p:cNvPr id="15" name="Rectangle: Rounded Corners 13"/>
            <p:cNvSpPr/>
            <p:nvPr/>
          </p:nvSpPr>
          <p:spPr>
            <a:xfrm>
              <a:off x="4751388" y="2956908"/>
              <a:ext cx="1304316" cy="456594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color</a:t>
              </a:r>
            </a:p>
          </p:txBody>
        </p:sp>
        <p:sp>
          <p:nvSpPr>
            <p:cNvPr id="16" name="Rectangle: Rounded Corners 15"/>
            <p:cNvSpPr/>
            <p:nvPr/>
          </p:nvSpPr>
          <p:spPr>
            <a:xfrm>
              <a:off x="6055704" y="2956908"/>
              <a:ext cx="1018972" cy="456594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blue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8913812" y="5015309"/>
            <a:ext cx="2527910" cy="913188"/>
            <a:chOff x="8913812" y="5015309"/>
            <a:chExt cx="2527910" cy="913188"/>
          </a:xfrm>
        </p:grpSpPr>
        <p:sp>
          <p:nvSpPr>
            <p:cNvPr id="30" name="Rectangle: Rounded Corners 13"/>
            <p:cNvSpPr/>
            <p:nvPr/>
          </p:nvSpPr>
          <p:spPr>
            <a:xfrm>
              <a:off x="8913812" y="5015309"/>
              <a:ext cx="1179887" cy="456594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model</a:t>
              </a:r>
            </a:p>
          </p:txBody>
        </p:sp>
        <p:sp>
          <p:nvSpPr>
            <p:cNvPr id="31" name="Rectangle: Rounded Corners 15"/>
            <p:cNvSpPr/>
            <p:nvPr/>
          </p:nvSpPr>
          <p:spPr>
            <a:xfrm>
              <a:off x="10093699" y="5015309"/>
              <a:ext cx="1348023" cy="456594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i3</a:t>
              </a:r>
            </a:p>
          </p:txBody>
        </p:sp>
        <p:sp>
          <p:nvSpPr>
            <p:cNvPr id="33" name="Rectangle: Rounded Corners 13"/>
            <p:cNvSpPr/>
            <p:nvPr/>
          </p:nvSpPr>
          <p:spPr>
            <a:xfrm>
              <a:off x="8913812" y="5471903"/>
              <a:ext cx="1182758" cy="456594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type</a:t>
              </a:r>
            </a:p>
          </p:txBody>
        </p:sp>
        <p:sp>
          <p:nvSpPr>
            <p:cNvPr id="34" name="Rectangle: Rounded Corners 15"/>
            <p:cNvSpPr/>
            <p:nvPr/>
          </p:nvSpPr>
          <p:spPr>
            <a:xfrm>
              <a:off x="10093699" y="5471903"/>
              <a:ext cx="1348023" cy="456594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electric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66016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Prototype Chain</a:t>
            </a:r>
          </a:p>
        </p:txBody>
      </p:sp>
      <p:grpSp>
        <p:nvGrpSpPr>
          <p:cNvPr id="62" name="Group 61"/>
          <p:cNvGrpSpPr/>
          <p:nvPr/>
        </p:nvGrpSpPr>
        <p:grpSpPr>
          <a:xfrm>
            <a:off x="7820668" y="1383936"/>
            <a:ext cx="3150544" cy="2259253"/>
            <a:chOff x="798204" y="3243286"/>
            <a:chExt cx="2527910" cy="2259253"/>
          </a:xfrm>
        </p:grpSpPr>
        <p:sp>
          <p:nvSpPr>
            <p:cNvPr id="17" name="Rectangle: Rounded Corners 6"/>
            <p:cNvSpPr/>
            <p:nvPr/>
          </p:nvSpPr>
          <p:spPr>
            <a:xfrm>
              <a:off x="798204" y="3243286"/>
              <a:ext cx="2527910" cy="2259253"/>
            </a:xfrm>
            <a:prstGeom prst="roundRect">
              <a:avLst>
                <a:gd name="adj" fmla="val 5385"/>
              </a:avLst>
            </a:prstGeom>
            <a:solidFill>
              <a:srgbClr val="F0A22E">
                <a:alpha val="25098"/>
              </a:srgbClr>
            </a:solidFill>
            <a:ln w="57150">
              <a:solidFill>
                <a:srgbClr val="F3CD6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8" name="Rectangle: Rounded Corners 13"/>
            <p:cNvSpPr/>
            <p:nvPr/>
          </p:nvSpPr>
          <p:spPr>
            <a:xfrm>
              <a:off x="1103208" y="3829478"/>
              <a:ext cx="1179887" cy="456594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model</a:t>
              </a:r>
            </a:p>
          </p:txBody>
        </p:sp>
        <p:sp>
          <p:nvSpPr>
            <p:cNvPr id="19" name="Rectangle: Rounded Corners 15"/>
            <p:cNvSpPr/>
            <p:nvPr/>
          </p:nvSpPr>
          <p:spPr>
            <a:xfrm>
              <a:off x="2283095" y="3829478"/>
              <a:ext cx="741393" cy="456594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M4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922232" y="3256764"/>
              <a:ext cx="117051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noProof="1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myCar</a:t>
              </a:r>
            </a:p>
          </p:txBody>
        </p:sp>
        <p:sp>
          <p:nvSpPr>
            <p:cNvPr id="21" name="Rectangle: Rounded Corners 13"/>
            <p:cNvSpPr/>
            <p:nvPr/>
          </p:nvSpPr>
          <p:spPr>
            <a:xfrm>
              <a:off x="1103208" y="4286072"/>
              <a:ext cx="1182758" cy="456594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color</a:t>
              </a:r>
            </a:p>
          </p:txBody>
        </p:sp>
        <p:sp>
          <p:nvSpPr>
            <p:cNvPr id="22" name="Rectangle: Rounded Corners 15"/>
            <p:cNvSpPr/>
            <p:nvPr/>
          </p:nvSpPr>
          <p:spPr>
            <a:xfrm>
              <a:off x="2283095" y="4286072"/>
              <a:ext cx="741393" cy="456594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red</a:t>
              </a: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1481529" y="4777825"/>
              <a:ext cx="1622688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/>
                <a:t>__</a:t>
              </a:r>
              <a:r>
                <a:rPr lang="en-US" sz="2800" b="1" dirty="0">
                  <a:solidFill>
                    <a:schemeClr val="lt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proto</a:t>
              </a:r>
              <a:r>
                <a:rPr lang="en-US" b="1" dirty="0"/>
                <a:t>__</a:t>
              </a:r>
            </a:p>
          </p:txBody>
        </p:sp>
        <p:sp>
          <p:nvSpPr>
            <p:cNvPr id="38" name="Oval 37"/>
            <p:cNvSpPr/>
            <p:nvPr/>
          </p:nvSpPr>
          <p:spPr>
            <a:xfrm>
              <a:off x="1153908" y="4914141"/>
              <a:ext cx="245526" cy="306000"/>
            </a:xfrm>
            <a:prstGeom prst="ellipse">
              <a:avLst/>
            </a:prstGeom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3803084" y="1866841"/>
            <a:ext cx="2943428" cy="2681154"/>
            <a:chOff x="2409707" y="1052646"/>
            <a:chExt cx="2943428" cy="2681154"/>
          </a:xfrm>
        </p:grpSpPr>
        <p:sp>
          <p:nvSpPr>
            <p:cNvPr id="23" name="Rectangle: Rounded Corners 22"/>
            <p:cNvSpPr/>
            <p:nvPr/>
          </p:nvSpPr>
          <p:spPr>
            <a:xfrm>
              <a:off x="2409707" y="1052646"/>
              <a:ext cx="2943428" cy="2681154"/>
            </a:xfrm>
            <a:prstGeom prst="roundRect">
              <a:avLst>
                <a:gd name="adj" fmla="val 5385"/>
              </a:avLst>
            </a:prstGeom>
            <a:solidFill>
              <a:srgbClr val="F0A22E">
                <a:alpha val="25098"/>
              </a:srgbClr>
            </a:solidFill>
            <a:ln w="57150">
              <a:solidFill>
                <a:srgbClr val="F3CD6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4" name="Rectangle: Rounded Corners 13"/>
            <p:cNvSpPr/>
            <p:nvPr/>
          </p:nvSpPr>
          <p:spPr>
            <a:xfrm>
              <a:off x="2714711" y="1715038"/>
              <a:ext cx="1304316" cy="456594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brand</a:t>
              </a:r>
            </a:p>
          </p:txBody>
        </p:sp>
        <p:sp>
          <p:nvSpPr>
            <p:cNvPr id="25" name="Rectangle: Rounded Corners 15"/>
            <p:cNvSpPr/>
            <p:nvPr/>
          </p:nvSpPr>
          <p:spPr>
            <a:xfrm>
              <a:off x="4019027" y="1715038"/>
              <a:ext cx="1018972" cy="456594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BMW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2533735" y="1142324"/>
              <a:ext cx="195919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noProof="1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fatherCar</a:t>
              </a:r>
            </a:p>
          </p:txBody>
        </p:sp>
        <p:sp>
          <p:nvSpPr>
            <p:cNvPr id="27" name="Rectangle: Rounded Corners 26"/>
            <p:cNvSpPr/>
            <p:nvPr/>
          </p:nvSpPr>
          <p:spPr>
            <a:xfrm>
              <a:off x="2714711" y="2171632"/>
              <a:ext cx="1307490" cy="456594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model</a:t>
              </a:r>
            </a:p>
          </p:txBody>
        </p:sp>
        <p:sp>
          <p:nvSpPr>
            <p:cNvPr id="28" name="Rectangle: Rounded Corners 15"/>
            <p:cNvSpPr/>
            <p:nvPr/>
          </p:nvSpPr>
          <p:spPr>
            <a:xfrm>
              <a:off x="4019027" y="2171632"/>
              <a:ext cx="1018972" cy="456594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X5</a:t>
              </a:r>
            </a:p>
          </p:txBody>
        </p:sp>
        <p:sp>
          <p:nvSpPr>
            <p:cNvPr id="29" name="Rectangle: Rounded Corners 13"/>
            <p:cNvSpPr/>
            <p:nvPr/>
          </p:nvSpPr>
          <p:spPr>
            <a:xfrm>
              <a:off x="2714711" y="2628226"/>
              <a:ext cx="1304316" cy="456594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color</a:t>
              </a:r>
            </a:p>
          </p:txBody>
        </p:sp>
        <p:sp>
          <p:nvSpPr>
            <p:cNvPr id="30" name="Rectangle: Rounded Corners 15"/>
            <p:cNvSpPr/>
            <p:nvPr/>
          </p:nvSpPr>
          <p:spPr>
            <a:xfrm>
              <a:off x="4019027" y="2628226"/>
              <a:ext cx="1018972" cy="456594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blue</a:t>
              </a:r>
            </a:p>
          </p:txBody>
        </p:sp>
        <p:sp>
          <p:nvSpPr>
            <p:cNvPr id="42" name="Oval 41"/>
            <p:cNvSpPr/>
            <p:nvPr/>
          </p:nvSpPr>
          <p:spPr>
            <a:xfrm>
              <a:off x="2989511" y="3231472"/>
              <a:ext cx="304800" cy="304800"/>
            </a:xfrm>
            <a:prstGeom prst="ellipse">
              <a:avLst/>
            </a:prstGeom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3390607" y="3086912"/>
              <a:ext cx="1622688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/>
                <a:t>__</a:t>
              </a:r>
              <a:r>
                <a:rPr lang="en-US" sz="2800" b="1" dirty="0">
                  <a:solidFill>
                    <a:schemeClr val="lt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proto</a:t>
              </a:r>
              <a:r>
                <a:rPr lang="en-US" b="1" dirty="0"/>
                <a:t>__</a:t>
              </a: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1141412" y="2871790"/>
            <a:ext cx="1763404" cy="684667"/>
            <a:chOff x="2409707" y="1052646"/>
            <a:chExt cx="1600200" cy="684667"/>
          </a:xfrm>
        </p:grpSpPr>
        <p:sp>
          <p:nvSpPr>
            <p:cNvPr id="49" name="Rectangle: Rounded Corners 48"/>
            <p:cNvSpPr/>
            <p:nvPr/>
          </p:nvSpPr>
          <p:spPr>
            <a:xfrm>
              <a:off x="2409707" y="1052646"/>
              <a:ext cx="1600200" cy="684667"/>
            </a:xfrm>
            <a:prstGeom prst="roundRect">
              <a:avLst>
                <a:gd name="adj" fmla="val 5385"/>
              </a:avLst>
            </a:prstGeom>
            <a:solidFill>
              <a:srgbClr val="F0A22E">
                <a:alpha val="25098"/>
              </a:srgbClr>
            </a:solidFill>
            <a:ln w="57150">
              <a:solidFill>
                <a:srgbClr val="F3CD6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2597025" y="1142324"/>
              <a:ext cx="12411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 noProof="1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Object</a:t>
              </a:r>
            </a:p>
          </p:txBody>
        </p:sp>
      </p:grpSp>
      <p:cxnSp>
        <p:nvCxnSpPr>
          <p:cNvPr id="59" name="Straight Arrow Connector 35"/>
          <p:cNvCxnSpPr>
            <a:stCxn id="42" idx="2"/>
            <a:endCxn id="49" idx="2"/>
          </p:cNvCxnSpPr>
          <p:nvPr/>
        </p:nvCxnSpPr>
        <p:spPr>
          <a:xfrm rot="10800000">
            <a:off x="2023114" y="3556457"/>
            <a:ext cx="2359774" cy="641610"/>
          </a:xfrm>
          <a:prstGeom prst="bentConnector2">
            <a:avLst/>
          </a:prstGeom>
          <a:solidFill>
            <a:srgbClr val="F0A22E">
              <a:alpha val="25098"/>
            </a:srgbClr>
          </a:solidFill>
          <a:ln w="50800">
            <a:solidFill>
              <a:srgbClr val="F3CD60"/>
            </a:solidFill>
            <a:prstDash val="soli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65" name="Group 64"/>
          <p:cNvGrpSpPr/>
          <p:nvPr/>
        </p:nvGrpSpPr>
        <p:grpSpPr>
          <a:xfrm>
            <a:off x="7820668" y="4028765"/>
            <a:ext cx="3150544" cy="2259253"/>
            <a:chOff x="4153306" y="4265749"/>
            <a:chExt cx="3150544" cy="2259253"/>
          </a:xfrm>
        </p:grpSpPr>
        <p:sp>
          <p:nvSpPr>
            <p:cNvPr id="11" name="Rectangle: Rounded Corners 6"/>
            <p:cNvSpPr/>
            <p:nvPr/>
          </p:nvSpPr>
          <p:spPr>
            <a:xfrm>
              <a:off x="4153306" y="4265749"/>
              <a:ext cx="3150544" cy="2259253"/>
            </a:xfrm>
            <a:prstGeom prst="roundRect">
              <a:avLst>
                <a:gd name="adj" fmla="val 5385"/>
              </a:avLst>
            </a:prstGeom>
            <a:solidFill>
              <a:srgbClr val="F0A22E">
                <a:alpha val="25098"/>
              </a:srgbClr>
            </a:solidFill>
            <a:ln w="57150">
              <a:solidFill>
                <a:srgbClr val="F3CD6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2" name="Rectangle: Rounded Corners 13"/>
            <p:cNvSpPr/>
            <p:nvPr/>
          </p:nvSpPr>
          <p:spPr>
            <a:xfrm>
              <a:off x="4458310" y="4851941"/>
              <a:ext cx="1179887" cy="456594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model</a:t>
              </a:r>
            </a:p>
          </p:txBody>
        </p:sp>
        <p:sp>
          <p:nvSpPr>
            <p:cNvPr id="13" name="Rectangle: Rounded Corners 15"/>
            <p:cNvSpPr/>
            <p:nvPr/>
          </p:nvSpPr>
          <p:spPr>
            <a:xfrm>
              <a:off x="5638197" y="4851941"/>
              <a:ext cx="1348023" cy="456594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i3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277334" y="4279227"/>
              <a:ext cx="15648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noProof="1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workCar</a:t>
              </a:r>
            </a:p>
          </p:txBody>
        </p:sp>
        <p:sp>
          <p:nvSpPr>
            <p:cNvPr id="15" name="Rectangle: Rounded Corners 13"/>
            <p:cNvSpPr/>
            <p:nvPr/>
          </p:nvSpPr>
          <p:spPr>
            <a:xfrm>
              <a:off x="4458310" y="5308535"/>
              <a:ext cx="1182758" cy="456594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type</a:t>
              </a:r>
            </a:p>
          </p:txBody>
        </p:sp>
        <p:sp>
          <p:nvSpPr>
            <p:cNvPr id="16" name="Rectangle: Rounded Corners 15"/>
            <p:cNvSpPr/>
            <p:nvPr/>
          </p:nvSpPr>
          <p:spPr>
            <a:xfrm>
              <a:off x="5638197" y="5308535"/>
              <a:ext cx="1348023" cy="456594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electric</a:t>
              </a:r>
            </a:p>
          </p:txBody>
        </p:sp>
        <p:sp>
          <p:nvSpPr>
            <p:cNvPr id="63" name="Rectangle 62"/>
            <p:cNvSpPr/>
            <p:nvPr/>
          </p:nvSpPr>
          <p:spPr>
            <a:xfrm>
              <a:off x="5060350" y="5813328"/>
              <a:ext cx="1622688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/>
                <a:t>__</a:t>
              </a:r>
              <a:r>
                <a:rPr lang="en-US" sz="2800" b="1" dirty="0">
                  <a:solidFill>
                    <a:schemeClr val="lt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proto</a:t>
              </a:r>
              <a:r>
                <a:rPr lang="en-US" b="1" dirty="0"/>
                <a:t>__</a:t>
              </a:r>
            </a:p>
          </p:txBody>
        </p:sp>
        <p:sp>
          <p:nvSpPr>
            <p:cNvPr id="64" name="Oval 63"/>
            <p:cNvSpPr/>
            <p:nvPr/>
          </p:nvSpPr>
          <p:spPr>
            <a:xfrm>
              <a:off x="4604666" y="5949644"/>
              <a:ext cx="304800" cy="304800"/>
            </a:xfrm>
            <a:prstGeom prst="ellipse">
              <a:avLst/>
            </a:prstGeom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cxnSp>
        <p:nvCxnSpPr>
          <p:cNvPr id="66" name="Straight Arrow Connector 35"/>
          <p:cNvCxnSpPr>
            <a:stCxn id="38" idx="2"/>
            <a:endCxn id="23" idx="3"/>
          </p:cNvCxnSpPr>
          <p:nvPr/>
        </p:nvCxnSpPr>
        <p:spPr>
          <a:xfrm flipH="1" flipV="1">
            <a:off x="6746512" y="3207418"/>
            <a:ext cx="1517471" cy="373"/>
          </a:xfrm>
          <a:prstGeom prst="straightConnector1">
            <a:avLst/>
          </a:prstGeom>
          <a:solidFill>
            <a:srgbClr val="F0A22E">
              <a:alpha val="25098"/>
            </a:srgbClr>
          </a:solidFill>
          <a:ln w="50800">
            <a:solidFill>
              <a:srgbClr val="F3CD60"/>
            </a:solidFill>
            <a:prstDash val="soli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70" name="Straight Arrow Connector 35"/>
          <p:cNvCxnSpPr>
            <a:stCxn id="64" idx="2"/>
            <a:endCxn id="23" idx="2"/>
          </p:cNvCxnSpPr>
          <p:nvPr/>
        </p:nvCxnSpPr>
        <p:spPr>
          <a:xfrm rot="10800000">
            <a:off x="5274798" y="4547996"/>
            <a:ext cx="2997230" cy="1317065"/>
          </a:xfrm>
          <a:prstGeom prst="bentConnector2">
            <a:avLst/>
          </a:prstGeom>
          <a:solidFill>
            <a:srgbClr val="F0A22E">
              <a:alpha val="25098"/>
            </a:srgbClr>
          </a:solidFill>
          <a:ln w="50800">
            <a:solidFill>
              <a:srgbClr val="F3CD60"/>
            </a:solidFill>
            <a:prstDash val="soli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2710536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Objects have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prototype</a:t>
            </a:r>
            <a:r>
              <a:rPr lang="en-US" dirty="0"/>
              <a:t> (a parent object)</a:t>
            </a:r>
          </a:p>
          <a:p>
            <a:pPr lvl="1"/>
            <a:r>
              <a:rPr lang="en-US" dirty="0"/>
              <a:t>Prototypes form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prototype chain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>
              <a:spcBef>
                <a:spcPts val="2400"/>
              </a:spcBef>
            </a:pPr>
            <a:r>
              <a:rPr lang="en-US" dirty="0"/>
              <a:t>If a property is not found in the object itself, it is searched in the parent objects (in the prototype chain)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Prototype Chain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912812" y="2610142"/>
            <a:ext cx="8305800" cy="201860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Object.getPrototypeOf(fatherCar);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// Object {}</a:t>
            </a:r>
          </a:p>
          <a:p>
            <a:pPr marL="0" lvl="1" indent="0">
              <a:lnSpc>
                <a:spcPct val="100000"/>
              </a:lnSpc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Object.getPrototypeOf(myCar);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// Object {brand: "BMW", model: "X5", color: "blue"}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5096" y="1401011"/>
            <a:ext cx="1966850" cy="3226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5779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Object Inheritance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dirty="0"/>
              <a:t>Write a JS function to execute commands which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create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inherit</a:t>
            </a:r>
            <a:r>
              <a:rPr lang="en-US" dirty="0"/>
              <a:t>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modify</a:t>
            </a:r>
            <a:r>
              <a:rPr lang="en-US" dirty="0"/>
              <a:t> objects:</a:t>
            </a:r>
          </a:p>
        </p:txBody>
      </p:sp>
      <p:sp>
        <p:nvSpPr>
          <p:cNvPr id="7" name="Rectangle 6"/>
          <p:cNvSpPr/>
          <p:nvPr/>
        </p:nvSpPr>
        <p:spPr>
          <a:xfrm>
            <a:off x="4778088" y="2480921"/>
            <a:ext cx="1057251" cy="4924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0" bIns="0">
            <a:spAutoFit/>
          </a:bodyPr>
          <a:lstStyle/>
          <a:p>
            <a:pPr algn="ctr" fontAlgn="base">
              <a:spcBef>
                <a:spcPts val="6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32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c1</a:t>
            </a:r>
          </a:p>
        </p:txBody>
      </p:sp>
      <p:sp>
        <p:nvSpPr>
          <p:cNvPr id="8" name="Rectangle 7"/>
          <p:cNvSpPr/>
          <p:nvPr/>
        </p:nvSpPr>
        <p:spPr>
          <a:xfrm>
            <a:off x="4778090" y="3123922"/>
            <a:ext cx="1066800" cy="4924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0" bIns="0">
            <a:spAutoFit/>
          </a:bodyPr>
          <a:lstStyle/>
          <a:p>
            <a:pPr algn="ctr" fontAlgn="base">
              <a:spcBef>
                <a:spcPts val="6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c1</a:t>
            </a:r>
          </a:p>
        </p:txBody>
      </p:sp>
      <p:sp>
        <p:nvSpPr>
          <p:cNvPr id="9" name="Rectangle 8"/>
          <p:cNvSpPr/>
          <p:nvPr/>
        </p:nvSpPr>
        <p:spPr>
          <a:xfrm>
            <a:off x="4778089" y="3755735"/>
            <a:ext cx="2935153" cy="4924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0" bIns="0">
            <a:spAutoFit/>
          </a:bodyPr>
          <a:lstStyle/>
          <a:p>
            <a:pPr algn="ctr" fontAlgn="base">
              <a:spcBef>
                <a:spcPts val="6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c1 { color:red}</a:t>
            </a:r>
          </a:p>
        </p:txBody>
      </p:sp>
      <p:sp>
        <p:nvSpPr>
          <p:cNvPr id="10" name="Rectangle 9"/>
          <p:cNvSpPr/>
          <p:nvPr/>
        </p:nvSpPr>
        <p:spPr>
          <a:xfrm>
            <a:off x="4778089" y="4385772"/>
            <a:ext cx="2935153" cy="4924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0" bIns="0">
            <a:spAutoFit/>
          </a:bodyPr>
          <a:lstStyle/>
          <a:p>
            <a:pPr algn="ctr" fontAlgn="base">
              <a:spcBef>
                <a:spcPts val="6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c1 { color:red}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778090" y="5017261"/>
            <a:ext cx="2362200" cy="4924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0" bIns="0">
            <a:spAutoFit/>
          </a:bodyPr>
          <a:lstStyle/>
          <a:p>
            <a:pPr algn="ctr" fontAlgn="base">
              <a:spcBef>
                <a:spcPts val="6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color:red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646442" y="3123921"/>
            <a:ext cx="1066800" cy="4924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0" bIns="0">
            <a:spAutoFit/>
          </a:bodyPr>
          <a:lstStyle/>
          <a:p>
            <a:pPr algn="ctr" fontAlgn="base">
              <a:spcBef>
                <a:spcPts val="6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32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c2</a:t>
            </a:r>
          </a:p>
        </p:txBody>
      </p:sp>
      <p:sp>
        <p:nvSpPr>
          <p:cNvPr id="15" name="Rectangle 14"/>
          <p:cNvSpPr/>
          <p:nvPr/>
        </p:nvSpPr>
        <p:spPr>
          <a:xfrm>
            <a:off x="8547604" y="3755734"/>
            <a:ext cx="1258049" cy="4924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0" bIns="0">
            <a:spAutoFit/>
          </a:bodyPr>
          <a:lstStyle/>
          <a:p>
            <a:pPr algn="ctr" fontAlgn="base">
              <a:spcBef>
                <a:spcPts val="6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32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c2</a:t>
            </a:r>
          </a:p>
        </p:txBody>
      </p:sp>
      <p:sp>
        <p:nvSpPr>
          <p:cNvPr id="16" name="Rectangle 15"/>
          <p:cNvSpPr/>
          <p:nvPr/>
        </p:nvSpPr>
        <p:spPr>
          <a:xfrm>
            <a:off x="8547604" y="4385772"/>
            <a:ext cx="3109407" cy="4924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0" bIns="0">
            <a:spAutoFit/>
          </a:bodyPr>
          <a:lstStyle/>
          <a:p>
            <a:pPr algn="ctr" fontAlgn="base">
              <a:spcBef>
                <a:spcPts val="6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32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c2 {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model:new}</a:t>
            </a:r>
          </a:p>
        </p:txBody>
      </p:sp>
      <p:sp>
        <p:nvSpPr>
          <p:cNvPr id="17" name="Rectangle 16"/>
          <p:cNvSpPr/>
          <p:nvPr/>
        </p:nvSpPr>
        <p:spPr>
          <a:xfrm>
            <a:off x="4778088" y="5665620"/>
            <a:ext cx="4440523" cy="4924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0" bIns="0">
            <a:spAutoFit/>
          </a:bodyPr>
          <a:lstStyle/>
          <a:p>
            <a:pPr algn="ctr" fontAlgn="base">
              <a:spcBef>
                <a:spcPts val="6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model:new, color:red</a:t>
            </a:r>
          </a:p>
        </p:txBody>
      </p:sp>
      <p:sp>
        <p:nvSpPr>
          <p:cNvPr id="18" name="Rectangle 17"/>
          <p:cNvSpPr/>
          <p:nvPr/>
        </p:nvSpPr>
        <p:spPr>
          <a:xfrm>
            <a:off x="684212" y="2480921"/>
            <a:ext cx="3581400" cy="367714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fontAlgn="base">
              <a:spcBef>
                <a:spcPts val="9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32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create c1</a:t>
            </a:r>
          </a:p>
          <a:p>
            <a:pPr fontAlgn="base">
              <a:spcBef>
                <a:spcPts val="9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32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create c2 inherit c1</a:t>
            </a:r>
          </a:p>
          <a:p>
            <a:pPr fontAlgn="base">
              <a:spcBef>
                <a:spcPts val="9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32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set c1 color red</a:t>
            </a:r>
          </a:p>
          <a:p>
            <a:pPr fontAlgn="base">
              <a:spcBef>
                <a:spcPts val="9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32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set c2 model new</a:t>
            </a:r>
          </a:p>
          <a:p>
            <a:pPr fontAlgn="base">
              <a:spcBef>
                <a:spcPts val="9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32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print c1</a:t>
            </a:r>
          </a:p>
          <a:p>
            <a:pPr fontAlgn="base">
              <a:spcBef>
                <a:spcPts val="9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32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print c2</a:t>
            </a:r>
          </a:p>
        </p:txBody>
      </p:sp>
      <p:sp>
        <p:nvSpPr>
          <p:cNvPr id="3" name="Arrow: Left 2"/>
          <p:cNvSpPr/>
          <p:nvPr/>
        </p:nvSpPr>
        <p:spPr>
          <a:xfrm>
            <a:off x="5940865" y="3174050"/>
            <a:ext cx="609600" cy="381000"/>
          </a:xfrm>
          <a:prstGeom prst="leftArrow">
            <a:avLst>
              <a:gd name="adj1" fmla="val 17470"/>
              <a:gd name="adj2" fmla="val 6739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9" name="Arrow: Left 18"/>
          <p:cNvSpPr/>
          <p:nvPr/>
        </p:nvSpPr>
        <p:spPr>
          <a:xfrm>
            <a:off x="7825623" y="3811456"/>
            <a:ext cx="609600" cy="381000"/>
          </a:xfrm>
          <a:prstGeom prst="leftArrow">
            <a:avLst>
              <a:gd name="adj1" fmla="val 17470"/>
              <a:gd name="adj2" fmla="val 6739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1" name="Arrow: Left 20"/>
          <p:cNvSpPr/>
          <p:nvPr/>
        </p:nvSpPr>
        <p:spPr>
          <a:xfrm>
            <a:off x="7825623" y="4441493"/>
            <a:ext cx="609600" cy="381000"/>
          </a:xfrm>
          <a:prstGeom prst="leftArrow">
            <a:avLst>
              <a:gd name="adj1" fmla="val 17470"/>
              <a:gd name="adj2" fmla="val 6739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1026200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5" grpId="0" animBg="1"/>
      <p:bldP spid="16" grpId="0" animBg="1"/>
      <p:bldP spid="17" grpId="0" animBg="1"/>
      <p:bldP spid="3" grpId="0" animBg="1"/>
      <p:bldP spid="19" grpId="0" animBg="1"/>
      <p:bldP spid="2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br>
              <a:rPr lang="en-US" sz="6000" b="1" dirty="0"/>
            </a:br>
            <a:r>
              <a:rPr lang="en-US" sz="11500" b="1" dirty="0"/>
              <a:t>#</a:t>
            </a:r>
            <a:r>
              <a:rPr lang="en-US" sz="11500" b="1" noProof="1"/>
              <a:t>JSCORE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Have a Question?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18290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Solution: Object Inheritance – Parser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816005" y="1176724"/>
            <a:ext cx="10672313" cy="370829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function</a:t>
            </a: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processCommands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commands</a:t>
            </a: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{</a:t>
            </a:r>
          </a:p>
          <a:p>
            <a:pPr marL="0" lvl="1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let map = new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Map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();</a:t>
            </a:r>
          </a:p>
          <a:p>
            <a:pPr marL="0" lvl="1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  let cmdExecutor = {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…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 };</a:t>
            </a:r>
          </a:p>
          <a:p>
            <a:pPr marL="0" lvl="1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  for (let command of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commands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) {</a:t>
            </a:r>
          </a:p>
          <a:p>
            <a:pPr marL="0" lvl="1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let</a:t>
            </a: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commandParameters</a:t>
            </a: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= command.split(' ');</a:t>
            </a:r>
          </a:p>
          <a:p>
            <a:pPr marL="0" lvl="1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let</a:t>
            </a: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action</a:t>
            </a: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commandParameters.shift();</a:t>
            </a:r>
          </a:p>
          <a:p>
            <a:pPr marL="0" lvl="1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cmd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Executor[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action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](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commandParameters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);</a:t>
            </a:r>
          </a:p>
          <a:p>
            <a:pPr marL="0" lvl="1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  }</a:t>
            </a:r>
          </a:p>
          <a:p>
            <a:pPr marL="0" lvl="1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9" name="Bent-Up Arrow 18"/>
          <p:cNvSpPr/>
          <p:nvPr/>
        </p:nvSpPr>
        <p:spPr>
          <a:xfrm rot="5400000">
            <a:off x="6320287" y="4969544"/>
            <a:ext cx="1029807" cy="1149120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0" name="Rectangle 19"/>
          <p:cNvSpPr/>
          <p:nvPr/>
        </p:nvSpPr>
        <p:spPr>
          <a:xfrm>
            <a:off x="2132012" y="4308727"/>
            <a:ext cx="9356306" cy="57629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fontAlgn="base"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processCommands(['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create c1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','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create c2 inherit c1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'])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7554406" y="5099236"/>
            <a:ext cx="3874006" cy="1391056"/>
            <a:chOff x="7618412" y="4852879"/>
            <a:chExt cx="3874006" cy="1391056"/>
          </a:xfrm>
        </p:grpSpPr>
        <p:sp>
          <p:nvSpPr>
            <p:cNvPr id="9" name="Rectangle: Rounded Corners 22"/>
            <p:cNvSpPr/>
            <p:nvPr/>
          </p:nvSpPr>
          <p:spPr>
            <a:xfrm>
              <a:off x="7618412" y="4852879"/>
              <a:ext cx="3874006" cy="1391056"/>
            </a:xfrm>
            <a:prstGeom prst="roundRect">
              <a:avLst>
                <a:gd name="adj" fmla="val 5385"/>
              </a:avLst>
            </a:prstGeom>
            <a:solidFill>
              <a:srgbClr val="F0A22E">
                <a:alpha val="25098"/>
              </a:srgbClr>
            </a:solidFill>
            <a:ln w="57150">
              <a:solidFill>
                <a:srgbClr val="F3CD6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694612" y="5302493"/>
              <a:ext cx="77617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noProof="1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map</a:t>
              </a:r>
            </a:p>
          </p:txBody>
        </p:sp>
        <p:sp>
          <p:nvSpPr>
            <p:cNvPr id="11" name="Rectangle: Rounded Corners 13"/>
            <p:cNvSpPr/>
            <p:nvPr/>
          </p:nvSpPr>
          <p:spPr>
            <a:xfrm>
              <a:off x="8825417" y="5100182"/>
              <a:ext cx="769961" cy="456594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c1</a:t>
              </a:r>
            </a:p>
          </p:txBody>
        </p:sp>
        <p:sp>
          <p:nvSpPr>
            <p:cNvPr id="12" name="Rectangle: Rounded Corners 15"/>
            <p:cNvSpPr/>
            <p:nvPr/>
          </p:nvSpPr>
          <p:spPr>
            <a:xfrm>
              <a:off x="9599612" y="5100182"/>
              <a:ext cx="1228044" cy="456594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c1</a:t>
              </a:r>
              <a:r>
                <a:rPr lang="en-US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</a:t>
              </a:r>
              <a:r>
                <a:rPr lang="en-US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{}</a:t>
              </a:r>
            </a:p>
          </p:txBody>
        </p:sp>
        <p:sp>
          <p:nvSpPr>
            <p:cNvPr id="13" name="Rectangle: Rounded Corners 26"/>
            <p:cNvSpPr/>
            <p:nvPr/>
          </p:nvSpPr>
          <p:spPr>
            <a:xfrm>
              <a:off x="8827776" y="5556776"/>
              <a:ext cx="771835" cy="456594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c2</a:t>
              </a:r>
            </a:p>
          </p:txBody>
        </p:sp>
        <p:sp>
          <p:nvSpPr>
            <p:cNvPr id="14" name="Rectangle: Rounded Corners 15"/>
            <p:cNvSpPr/>
            <p:nvPr/>
          </p:nvSpPr>
          <p:spPr>
            <a:xfrm>
              <a:off x="9599612" y="5556776"/>
              <a:ext cx="1228044" cy="456594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c2</a:t>
              </a:r>
              <a:r>
                <a:rPr lang="en-US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</a:t>
              </a:r>
              <a:r>
                <a:rPr lang="en-US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{}</a:t>
              </a:r>
            </a:p>
          </p:txBody>
        </p:sp>
        <p:sp>
          <p:nvSpPr>
            <p:cNvPr id="21" name="Curved Right Arrow 20"/>
            <p:cNvSpPr/>
            <p:nvPr/>
          </p:nvSpPr>
          <p:spPr>
            <a:xfrm rot="10800000">
              <a:off x="10860636" y="5160800"/>
              <a:ext cx="399079" cy="718204"/>
            </a:xfrm>
            <a:prstGeom prst="curved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40240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Solution: Object Inheritance – Executor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455614" y="990600"/>
            <a:ext cx="11277598" cy="555495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let cmdExecutor = {</a:t>
            </a:r>
          </a:p>
          <a:p>
            <a:pPr marL="0" lvl="1" indent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  </a:t>
            </a:r>
            <a:r>
              <a:rPr lang="en-US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create</a:t>
            </a: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: function ([objName, inherits, parent]) {</a:t>
            </a:r>
          </a:p>
          <a:p>
            <a:pPr marL="0" lvl="1" indent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    parent = parent ? map.get(parent) : null;</a:t>
            </a:r>
          </a:p>
          <a:p>
            <a:pPr marL="0" lvl="1" indent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    let newObj = </a:t>
            </a:r>
            <a:r>
              <a:rPr lang="en-US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Object.create</a:t>
            </a: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(parent);</a:t>
            </a:r>
          </a:p>
          <a:p>
            <a:pPr marL="0" lvl="1" indent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    map.set(objName, newObj);</a:t>
            </a:r>
          </a:p>
          <a:p>
            <a:pPr marL="0" lvl="1" indent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    return newObj;</a:t>
            </a:r>
          </a:p>
          <a:p>
            <a:pPr marL="0" lvl="1" indent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  },</a:t>
            </a:r>
          </a:p>
          <a:p>
            <a:pPr marL="0" lvl="1" indent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  </a:t>
            </a:r>
            <a:r>
              <a:rPr lang="en-US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set</a:t>
            </a: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: function ([objName, key, value]) {</a:t>
            </a:r>
          </a:p>
          <a:p>
            <a:pPr marL="0" lvl="1" indent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    let obj = map.get(objName);</a:t>
            </a:r>
          </a:p>
          <a:p>
            <a:pPr marL="0" lvl="1" indent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    obj[</a:t>
            </a:r>
            <a:r>
              <a:rPr lang="en-US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key</a:t>
            </a: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] = value;</a:t>
            </a:r>
          </a:p>
          <a:p>
            <a:pPr marL="0" lvl="1" indent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  },</a:t>
            </a:r>
          </a:p>
          <a:p>
            <a:pPr marL="0" lvl="1" indent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  </a:t>
            </a:r>
            <a:r>
              <a:rPr lang="en-US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print</a:t>
            </a: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: function ([objName]) {</a:t>
            </a:r>
          </a:p>
          <a:p>
            <a:pPr marL="0" lvl="1" indent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    let obj = map.get(objName), objects = [];</a:t>
            </a:r>
          </a:p>
          <a:p>
            <a:pPr marL="0" lvl="1" indent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    for (let key </a:t>
            </a:r>
            <a:r>
              <a:rPr lang="en-US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in</a:t>
            </a: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 obj) { objects.push(`${key}:${obj[key]}`); }</a:t>
            </a:r>
          </a:p>
          <a:p>
            <a:pPr marL="0" lvl="1" indent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    console.log(objects.join(', '));</a:t>
            </a:r>
          </a:p>
          <a:p>
            <a:pPr marL="0" lvl="1" indent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  }</a:t>
            </a:r>
          </a:p>
          <a:p>
            <a:pPr marL="0" lvl="1" indent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};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198812" y="6031523"/>
            <a:ext cx="8534400" cy="51473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0" lvl="1" indent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algn="ctr"/>
            <a:r>
              <a:rPr lang="en-US" b="0" dirty="0">
                <a:latin typeface="+mn-lt"/>
              </a:rPr>
              <a:t>Check your solution here: </a:t>
            </a:r>
            <a:r>
              <a:rPr lang="en-US" b="0" dirty="0">
                <a:latin typeface="+mn-lt"/>
                <a:hlinkClick r:id="rId2"/>
              </a:rPr>
              <a:t>https://judge.softuni.bg/Contests/334</a:t>
            </a:r>
            <a:endParaRPr lang="en-US" b="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25160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446212" y="5638800"/>
            <a:ext cx="8938472" cy="820600"/>
          </a:xfrm>
        </p:spPr>
        <p:txBody>
          <a:bodyPr/>
          <a:lstStyle/>
          <a:p>
            <a:r>
              <a:rPr lang="en-US" dirty="0"/>
              <a:t>Objects Interacting with DOM</a:t>
            </a:r>
          </a:p>
        </p:txBody>
      </p:sp>
      <p:grpSp>
        <p:nvGrpSpPr>
          <p:cNvPr id="2056" name="Group 2055"/>
          <p:cNvGrpSpPr/>
          <p:nvPr/>
        </p:nvGrpSpPr>
        <p:grpSpPr>
          <a:xfrm>
            <a:off x="1267248" y="843912"/>
            <a:ext cx="9296400" cy="4413888"/>
            <a:chOff x="1370012" y="760331"/>
            <a:chExt cx="9296400" cy="4413888"/>
          </a:xfrm>
        </p:grpSpPr>
        <p:grpSp>
          <p:nvGrpSpPr>
            <p:cNvPr id="7" name="Group 6"/>
            <p:cNvGrpSpPr/>
            <p:nvPr/>
          </p:nvGrpSpPr>
          <p:grpSpPr>
            <a:xfrm>
              <a:off x="6926184" y="2897947"/>
              <a:ext cx="3740228" cy="2276272"/>
              <a:chOff x="4446384" y="1457528"/>
              <a:chExt cx="2407238" cy="2276272"/>
            </a:xfrm>
          </p:grpSpPr>
          <p:sp>
            <p:nvSpPr>
              <p:cNvPr id="8" name="Rectangle: Rounded Corners 7"/>
              <p:cNvSpPr/>
              <p:nvPr/>
            </p:nvSpPr>
            <p:spPr>
              <a:xfrm>
                <a:off x="4446384" y="1457528"/>
                <a:ext cx="2407238" cy="2276272"/>
              </a:xfrm>
              <a:prstGeom prst="roundRect">
                <a:avLst>
                  <a:gd name="adj" fmla="val 5385"/>
                </a:avLst>
              </a:prstGeom>
              <a:solidFill>
                <a:srgbClr val="F0A22E">
                  <a:alpha val="25098"/>
                </a:srgbClr>
              </a:solidFill>
              <a:ln w="57150">
                <a:solidFill>
                  <a:srgbClr val="F3CD6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/>
              </a:p>
            </p:txBody>
          </p:sp>
          <p:sp>
            <p:nvSpPr>
              <p:cNvPr id="9" name="Rectangle: Rounded Corners 13"/>
              <p:cNvSpPr/>
              <p:nvPr/>
            </p:nvSpPr>
            <p:spPr>
              <a:xfrm>
                <a:off x="4652940" y="2043720"/>
                <a:ext cx="990415" cy="456594"/>
              </a:xfrm>
              <a:prstGeom prst="roundRect">
                <a:avLst>
                  <a:gd name="adj" fmla="val 5319"/>
                </a:avLst>
              </a:prstGeom>
              <a:solidFill>
                <a:srgbClr val="F0A22E">
                  <a:alpha val="25098"/>
                </a:srgbClr>
              </a:solidFill>
              <a:ln w="38100">
                <a:solidFill>
                  <a:srgbClr val="F3CD6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b="1" noProof="1">
                    <a:solidFill>
                      <a:schemeClr val="tx2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init</a:t>
                </a:r>
              </a:p>
            </p:txBody>
          </p:sp>
          <p:sp>
            <p:nvSpPr>
              <p:cNvPr id="10" name="Rectangle: Rounded Corners 15"/>
              <p:cNvSpPr/>
              <p:nvPr/>
            </p:nvSpPr>
            <p:spPr>
              <a:xfrm>
                <a:off x="5643354" y="2043720"/>
                <a:ext cx="1018972" cy="456594"/>
              </a:xfrm>
              <a:prstGeom prst="roundRect">
                <a:avLst>
                  <a:gd name="adj" fmla="val 5319"/>
                </a:avLst>
              </a:prstGeom>
              <a:solidFill>
                <a:srgbClr val="F0A22E">
                  <a:alpha val="25098"/>
                </a:srgbClr>
              </a:solidFill>
              <a:ln w="38100">
                <a:solidFill>
                  <a:srgbClr val="F3CD6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i="1" noProof="1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function</a:t>
                </a: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4570412" y="1471006"/>
                <a:ext cx="75335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noProof="1">
                    <a:solidFill>
                      <a:schemeClr val="tx2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nsolas" panose="020B0609020204030204" pitchFamily="49" charset="0"/>
                  </a:rPr>
                  <a:t>model</a:t>
                </a:r>
              </a:p>
            </p:txBody>
          </p:sp>
          <p:sp>
            <p:nvSpPr>
              <p:cNvPr id="12" name="Rectangle: Rounded Corners 11"/>
              <p:cNvSpPr/>
              <p:nvPr/>
            </p:nvSpPr>
            <p:spPr>
              <a:xfrm>
                <a:off x="4653705" y="2500314"/>
                <a:ext cx="992825" cy="456594"/>
              </a:xfrm>
              <a:prstGeom prst="roundRect">
                <a:avLst>
                  <a:gd name="adj" fmla="val 5319"/>
                </a:avLst>
              </a:prstGeom>
              <a:solidFill>
                <a:srgbClr val="F0A22E">
                  <a:alpha val="25098"/>
                </a:srgbClr>
              </a:solidFill>
              <a:ln w="38100">
                <a:solidFill>
                  <a:srgbClr val="F3CD6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b="1" noProof="1">
                    <a:solidFill>
                      <a:schemeClr val="tx2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add</a:t>
                </a:r>
              </a:p>
            </p:txBody>
          </p:sp>
          <p:sp>
            <p:nvSpPr>
              <p:cNvPr id="13" name="Rectangle: Rounded Corners 15"/>
              <p:cNvSpPr/>
              <p:nvPr/>
            </p:nvSpPr>
            <p:spPr>
              <a:xfrm>
                <a:off x="5643354" y="2500314"/>
                <a:ext cx="1018972" cy="456594"/>
              </a:xfrm>
              <a:prstGeom prst="roundRect">
                <a:avLst>
                  <a:gd name="adj" fmla="val 5319"/>
                </a:avLst>
              </a:prstGeom>
              <a:solidFill>
                <a:srgbClr val="F0A22E">
                  <a:alpha val="25098"/>
                </a:srgbClr>
              </a:solidFill>
              <a:ln w="38100">
                <a:solidFill>
                  <a:srgbClr val="F3CD6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i="1" noProof="1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function</a:t>
                </a:r>
              </a:p>
            </p:txBody>
          </p:sp>
          <p:sp>
            <p:nvSpPr>
              <p:cNvPr id="14" name="Rectangle: Rounded Corners 13"/>
              <p:cNvSpPr/>
              <p:nvPr/>
            </p:nvSpPr>
            <p:spPr>
              <a:xfrm>
                <a:off x="4652940" y="2956908"/>
                <a:ext cx="990415" cy="456594"/>
              </a:xfrm>
              <a:prstGeom prst="roundRect">
                <a:avLst>
                  <a:gd name="adj" fmla="val 5319"/>
                </a:avLst>
              </a:prstGeom>
              <a:solidFill>
                <a:srgbClr val="F0A22E">
                  <a:alpha val="25098"/>
                </a:srgbClr>
              </a:solidFill>
              <a:ln w="38100">
                <a:solidFill>
                  <a:srgbClr val="F3CD6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b="1" noProof="1">
                    <a:solidFill>
                      <a:schemeClr val="tx2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subtract</a:t>
                </a:r>
              </a:p>
            </p:txBody>
          </p:sp>
          <p:sp>
            <p:nvSpPr>
              <p:cNvPr id="15" name="Rectangle: Rounded Corners 15"/>
              <p:cNvSpPr/>
              <p:nvPr/>
            </p:nvSpPr>
            <p:spPr>
              <a:xfrm>
                <a:off x="5643354" y="2956908"/>
                <a:ext cx="1018972" cy="456594"/>
              </a:xfrm>
              <a:prstGeom prst="roundRect">
                <a:avLst>
                  <a:gd name="adj" fmla="val 5319"/>
                </a:avLst>
              </a:prstGeom>
              <a:solidFill>
                <a:srgbClr val="F0A22E">
                  <a:alpha val="25098"/>
                </a:srgbClr>
              </a:solidFill>
              <a:ln w="38100">
                <a:solidFill>
                  <a:srgbClr val="F3CD6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i="1" noProof="1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function</a:t>
                </a:r>
              </a:p>
            </p:txBody>
          </p:sp>
        </p:grpSp>
        <p:sp>
          <p:nvSpPr>
            <p:cNvPr id="2054" name="Arrow: Left-Right 2053"/>
            <p:cNvSpPr/>
            <p:nvPr/>
          </p:nvSpPr>
          <p:spPr>
            <a:xfrm>
              <a:off x="5915448" y="3871846"/>
              <a:ext cx="788564" cy="328474"/>
            </a:xfrm>
            <a:prstGeom prst="leftRightArrow">
              <a:avLst>
                <a:gd name="adj1" fmla="val 37763"/>
                <a:gd name="adj2" fmla="val 65296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pic>
          <p:nvPicPr>
            <p:cNvPr id="2055" name="Picture 205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70012" y="760332"/>
              <a:ext cx="4340728" cy="4413887"/>
            </a:xfrm>
            <a:prstGeom prst="roundRect">
              <a:avLst>
                <a:gd name="adj" fmla="val 1157"/>
              </a:avLst>
            </a:prstGeom>
          </p:spPr>
        </p:pic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26184" y="760331"/>
              <a:ext cx="2444828" cy="1794939"/>
            </a:xfrm>
            <a:prstGeom prst="roundRect">
              <a:avLst>
                <a:gd name="adj" fmla="val 2034"/>
              </a:avLst>
            </a:prstGeom>
          </p:spPr>
        </p:pic>
        <p:sp>
          <p:nvSpPr>
            <p:cNvPr id="42" name="Arrow: Left-Right 41"/>
            <p:cNvSpPr/>
            <p:nvPr/>
          </p:nvSpPr>
          <p:spPr>
            <a:xfrm>
              <a:off x="5915448" y="1404383"/>
              <a:ext cx="788564" cy="328474"/>
            </a:xfrm>
            <a:prstGeom prst="leftRightArrow">
              <a:avLst>
                <a:gd name="adj1" fmla="val 37763"/>
                <a:gd name="adj2" fmla="val 65296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</p:grpSp>
    </p:spTree>
    <p:extLst>
      <p:ext uri="{BB962C8B-B14F-4D97-AF65-F5344CB8AC3E}">
        <p14:creationId xmlns:p14="http://schemas.microsoft.com/office/powerpoint/2010/main" val="41004953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You are given the following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HTML</a:t>
            </a:r>
            <a:r>
              <a:rPr lang="en-US" dirty="0"/>
              <a:t> form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Sum / Subtract Numbers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60940" y="1943783"/>
            <a:ext cx="6576472" cy="441118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/>
          <a:p>
            <a:pPr>
              <a:lnSpc>
                <a:spcPct val="110000"/>
              </a:lnSpc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&lt;input type="text" id="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num1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 /&gt;</a:t>
            </a:r>
          </a:p>
          <a:p>
            <a:pPr>
              <a:lnSpc>
                <a:spcPct val="110000"/>
              </a:lnSpc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&lt;input type="text" id="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num2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 /&gt;</a:t>
            </a:r>
          </a:p>
          <a:p>
            <a:pPr>
              <a:lnSpc>
                <a:spcPct val="110000"/>
              </a:lnSpc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&lt;input type="text" id="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result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 readonly /&gt;</a:t>
            </a:r>
          </a:p>
          <a:p>
            <a:pPr>
              <a:lnSpc>
                <a:spcPct val="110000"/>
              </a:lnSpc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&lt;br&gt;</a:t>
            </a:r>
          </a:p>
          <a:p>
            <a:pPr>
              <a:lnSpc>
                <a:spcPct val="110000"/>
              </a:lnSpc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&lt;button id="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sumButton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"&gt;</a:t>
            </a:r>
          </a:p>
          <a:p>
            <a:pPr>
              <a:lnSpc>
                <a:spcPct val="110000"/>
              </a:lnSpc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Sum&lt;/button&gt;</a:t>
            </a:r>
          </a:p>
          <a:p>
            <a:pPr>
              <a:lnSpc>
                <a:spcPct val="110000"/>
              </a:lnSpc>
              <a:buClr>
                <a:srgbClr val="F2B254"/>
              </a:buClr>
              <a:buSzPct val="10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&lt;button id="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subtractButton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"&gt;</a:t>
            </a:r>
          </a:p>
          <a:p>
            <a:pPr>
              <a:lnSpc>
                <a:spcPct val="110000"/>
              </a:lnSpc>
              <a:buClr>
                <a:srgbClr val="F2B254"/>
              </a:buClr>
              <a:buSzPct val="10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Subtract&lt;/button&gt;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4800" y="2736154"/>
            <a:ext cx="3849812" cy="2826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840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noProof="1"/>
              <a:t>Write a JS function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getModel()</a:t>
            </a:r>
            <a:r>
              <a:rPr lang="en-US" sz="3200" noProof="1"/>
              <a:t> to return a 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JS object </a:t>
            </a:r>
            <a:r>
              <a:rPr lang="en-US" sz="3200" noProof="1"/>
              <a:t>holding</a:t>
            </a:r>
          </a:p>
          <a:p>
            <a:pPr lvl="1">
              <a:lnSpc>
                <a:spcPct val="100000"/>
              </a:lnSpc>
            </a:pPr>
            <a:r>
              <a:rPr lang="en-US" sz="3000" noProof="1"/>
              <a:t>function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init</a:t>
            </a:r>
            <a:r>
              <a:rPr lang="en-US" sz="3000" noProof="1">
                <a:sym typeface="Wingdings" panose="05000000000000000000" pitchFamily="2" charset="2"/>
              </a:rPr>
              <a:t>(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num1Sel</a:t>
            </a:r>
            <a:r>
              <a:rPr lang="en-US" sz="3000" noProof="1"/>
              <a:t>,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num2Sel</a:t>
            </a:r>
            <a:r>
              <a:rPr lang="en-US" sz="3000" noProof="1"/>
              <a:t>,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resultSel</a:t>
            </a:r>
            <a:r>
              <a:rPr lang="en-US" sz="3000" noProof="1">
                <a:sym typeface="Wingdings" panose="05000000000000000000" pitchFamily="2" charset="2"/>
              </a:rPr>
              <a:t>)  initializes selectors for finding the fields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num1</a:t>
            </a:r>
            <a:r>
              <a:rPr lang="en-US" sz="3000" noProof="1">
                <a:sym typeface="Wingdings" panose="05000000000000000000" pitchFamily="2" charset="2"/>
              </a:rPr>
              <a:t>,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num2</a:t>
            </a:r>
            <a:r>
              <a:rPr lang="en-US" sz="3000" noProof="1">
                <a:sym typeface="Wingdings" panose="05000000000000000000" pitchFamily="2" charset="2"/>
              </a:rPr>
              <a:t> and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result</a:t>
            </a:r>
            <a:r>
              <a:rPr lang="en-US" sz="3000" noProof="1">
                <a:sym typeface="Wingdings" panose="05000000000000000000" pitchFamily="2" charset="2"/>
              </a:rPr>
              <a:t> in the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DOM</a:t>
            </a:r>
            <a:endParaRPr lang="en-US" sz="30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lvl="1">
              <a:lnSpc>
                <a:spcPct val="100000"/>
              </a:lnSpc>
            </a:pPr>
            <a:r>
              <a:rPr lang="en-US" sz="3000" noProof="1"/>
              <a:t>function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add</a:t>
            </a:r>
            <a:r>
              <a:rPr lang="en-US" sz="3000" noProof="1"/>
              <a:t>() </a:t>
            </a:r>
            <a:r>
              <a:rPr lang="en-US" sz="3000" noProof="1">
                <a:sym typeface="Wingdings" panose="05000000000000000000" pitchFamily="2" charset="2"/>
              </a:rPr>
              <a:t> calculates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result</a:t>
            </a:r>
            <a:r>
              <a:rPr lang="en-US" sz="3000" noProof="1">
                <a:sym typeface="Wingdings" panose="05000000000000000000" pitchFamily="2" charset="2"/>
              </a:rPr>
              <a:t> =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num1</a:t>
            </a:r>
            <a:r>
              <a:rPr lang="en-US" sz="3000" noProof="1">
                <a:sym typeface="Wingdings" panose="05000000000000000000" pitchFamily="2" charset="2"/>
              </a:rPr>
              <a:t> +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num2</a:t>
            </a:r>
          </a:p>
          <a:p>
            <a:pPr lvl="1">
              <a:lnSpc>
                <a:spcPct val="100000"/>
              </a:lnSpc>
            </a:pPr>
            <a:r>
              <a:rPr lang="en-US" sz="3000" noProof="1"/>
              <a:t>function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subtract</a:t>
            </a:r>
            <a:r>
              <a:rPr lang="en-US" sz="3000" noProof="1"/>
              <a:t>() </a:t>
            </a:r>
            <a:r>
              <a:rPr lang="en-US" sz="3000" noProof="1">
                <a:sym typeface="Wingdings" panose="05000000000000000000" pitchFamily="2" charset="2"/>
              </a:rPr>
              <a:t> calculates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result</a:t>
            </a:r>
            <a:r>
              <a:rPr lang="en-US" sz="3000" noProof="1">
                <a:sym typeface="Wingdings" panose="05000000000000000000" pitchFamily="2" charset="2"/>
              </a:rPr>
              <a:t> =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num1</a:t>
            </a:r>
            <a:r>
              <a:rPr lang="en-US" sz="3000" noProof="1">
                <a:sym typeface="Wingdings" panose="05000000000000000000" pitchFamily="2" charset="2"/>
              </a:rPr>
              <a:t> -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num2</a:t>
            </a:r>
            <a:endParaRPr lang="en-US" noProof="1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Sum / Subtract Numbers (2)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0011" y="4319206"/>
            <a:ext cx="9185625" cy="2005394"/>
          </a:xfrm>
          <a:prstGeom prst="roundRect">
            <a:avLst>
              <a:gd name="adj" fmla="val 2600"/>
            </a:avLst>
          </a:prstGeom>
        </p:spPr>
      </p:pic>
    </p:spTree>
    <p:extLst>
      <p:ext uri="{BB962C8B-B14F-4D97-AF65-F5344CB8AC3E}">
        <p14:creationId xmlns:p14="http://schemas.microsoft.com/office/powerpoint/2010/main" val="10142539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1"/>
              <a:t>This is how the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getModel()</a:t>
            </a:r>
            <a:r>
              <a:rPr lang="en-US" noProof="1"/>
              <a:t> function can be used to implement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add</a:t>
            </a:r>
            <a:r>
              <a:rPr lang="en-US" noProof="1"/>
              <a:t> /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subtract</a:t>
            </a:r>
            <a:r>
              <a:rPr lang="en-US" noProof="1"/>
              <a:t> operatons in the DOM tree:</a:t>
            </a:r>
            <a:endParaRPr lang="en-US" noProof="1">
              <a:sym typeface="Wingdings" panose="05000000000000000000" pitchFamily="2" charset="2"/>
            </a:endParaRPr>
          </a:p>
          <a:p>
            <a:pPr lvl="1"/>
            <a:endParaRPr lang="en-US" noProof="1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Sum / Subtract Numbers (3)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793244" y="2691139"/>
            <a:ext cx="10558968" cy="310006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/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$(function() {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let model =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getModel()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;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model.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init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('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#num1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', '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#num2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', '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#result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');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$('#sumButton').click(model.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add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);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$('#subtractButton').click(model.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subtract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);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2598067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Sum / Subtract Numbers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93244" y="1143000"/>
            <a:ext cx="10558968" cy="526988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/>
          <a:p>
            <a:pPr>
              <a:lnSpc>
                <a:spcPct val="110000"/>
              </a:lnSpc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  <a:sym typeface="Wingdings" pitchFamily="2" charset="2"/>
              </a:rPr>
              <a:t>// Solution using the "Module" pattern </a:t>
            </a:r>
          </a:p>
          <a:p>
            <a:pPr>
              <a:lnSpc>
                <a:spcPct val="110000"/>
              </a:lnSpc>
              <a:spcBef>
                <a:spcPts val="1200"/>
              </a:spcBef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function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getModel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() { 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  <a:sym typeface="Wingdings" pitchFamily="2" charset="2"/>
            </a:endParaRPr>
          </a:p>
          <a:p>
            <a:pPr>
              <a:lnSpc>
                <a:spcPct val="110000"/>
              </a:lnSpc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let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model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= {</a:t>
            </a:r>
          </a:p>
          <a:p>
            <a:pPr>
              <a:lnSpc>
                <a:spcPct val="110000"/>
              </a:lnSpc>
              <a:spcBef>
                <a:spcPts val="600"/>
              </a:spcBef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init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: function(num1Sel, num2Sel, resultSel) {</a:t>
            </a:r>
          </a:p>
          <a:p>
            <a:pPr>
              <a:lnSpc>
                <a:spcPct val="110000"/>
              </a:lnSpc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 model.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num1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= $(num1Sel);</a:t>
            </a:r>
          </a:p>
          <a:p>
            <a:pPr>
              <a:lnSpc>
                <a:spcPct val="110000"/>
              </a:lnSpc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 model.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num2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= $(num2Sel);</a:t>
            </a:r>
          </a:p>
          <a:p>
            <a:pPr>
              <a:lnSpc>
                <a:spcPct val="110000"/>
              </a:lnSpc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 model.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result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= $(resultSel);</a:t>
            </a:r>
          </a:p>
          <a:p>
            <a:pPr>
              <a:lnSpc>
                <a:spcPct val="110000"/>
              </a:lnSpc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},</a:t>
            </a:r>
          </a:p>
          <a:p>
            <a:pPr>
              <a:lnSpc>
                <a:spcPct val="110000"/>
              </a:lnSpc>
              <a:spcBef>
                <a:spcPts val="600"/>
              </a:spcBef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add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: () =&gt; model.action((a, b) =&gt; a + b),</a:t>
            </a:r>
          </a:p>
          <a:p>
            <a:pPr>
              <a:lnSpc>
                <a:spcPct val="110000"/>
              </a:lnSpc>
              <a:spcBef>
                <a:spcPts val="600"/>
              </a:spcBef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subtract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: () =&gt; model.action((a, b) =&gt; a - b),    </a:t>
            </a:r>
          </a:p>
        </p:txBody>
      </p:sp>
    </p:spTree>
    <p:extLst>
      <p:ext uri="{BB962C8B-B14F-4D97-AF65-F5344CB8AC3E}">
        <p14:creationId xmlns:p14="http://schemas.microsoft.com/office/powerpoint/2010/main" val="1939581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Sum / Subtract Numbers (2)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93244" y="1329972"/>
            <a:ext cx="10558968" cy="438502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/>
          <a:p>
            <a:pPr>
              <a:lnSpc>
                <a:spcPct val="110000"/>
              </a:lnSpc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action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: function(operation) {</a:t>
            </a:r>
          </a:p>
          <a:p>
            <a:pPr>
              <a:lnSpc>
                <a:spcPct val="110000"/>
              </a:lnSpc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 let val1 = Number(model.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num1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.val());</a:t>
            </a:r>
          </a:p>
          <a:p>
            <a:pPr>
              <a:lnSpc>
                <a:spcPct val="110000"/>
              </a:lnSpc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 let val2 = Number(model.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num2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.val());</a:t>
            </a:r>
          </a:p>
          <a:p>
            <a:pPr>
              <a:lnSpc>
                <a:spcPct val="110000"/>
              </a:lnSpc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 model.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result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.val(operation(val1, val2));</a:t>
            </a:r>
          </a:p>
          <a:p>
            <a:pPr>
              <a:lnSpc>
                <a:spcPct val="110000"/>
              </a:lnSpc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}</a:t>
            </a:r>
          </a:p>
          <a:p>
            <a:pPr>
              <a:lnSpc>
                <a:spcPct val="110000"/>
              </a:lnSpc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};</a:t>
            </a:r>
          </a:p>
          <a:p>
            <a:pPr>
              <a:lnSpc>
                <a:spcPct val="110000"/>
              </a:lnSpc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>
              <a:lnSpc>
                <a:spcPct val="110000"/>
              </a:lnSpc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return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model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;</a:t>
            </a:r>
          </a:p>
          <a:p>
            <a:pPr>
              <a:lnSpc>
                <a:spcPct val="110000"/>
              </a:lnSpc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}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16005" y="6096000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3"/>
              </a:rPr>
              <a:t>https://judge.softuni.bg/Contests/334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9353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Solution: Sum / Subtract Numbers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93244" y="1259234"/>
            <a:ext cx="10558968" cy="506983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/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  <a:sym typeface="Wingdings" pitchFamily="2" charset="2"/>
              </a:rPr>
              <a:t>// Solution using the "Revealing Module" pattern </a:t>
            </a:r>
          </a:p>
          <a:p>
            <a:pPr>
              <a:spcBef>
                <a:spcPts val="1200"/>
              </a:spcBef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function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getModel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() { 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  <a:sym typeface="Wingdings" pitchFamily="2" charset="2"/>
            </a:endParaRP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let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num1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,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num2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,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result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;</a:t>
            </a:r>
          </a:p>
          <a:p>
            <a:pPr>
              <a:spcBef>
                <a:spcPts val="1200"/>
              </a:spcBef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function </a:t>
            </a:r>
            <a:r>
              <a:rPr lang="pt-BR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init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(num1Sel, num2Sel, resultSel) {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</a:t>
            </a:r>
            <a:r>
              <a:rPr lang="pt-BR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num1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= $(num1Sel);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</a:t>
            </a:r>
            <a:r>
              <a:rPr lang="pt-BR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num2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= $(num2Sel);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</a:t>
            </a:r>
            <a:r>
              <a:rPr lang="pt-BR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result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= $(resultSel);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}</a:t>
            </a:r>
          </a:p>
          <a:p>
            <a:pPr>
              <a:spcBef>
                <a:spcPts val="1200"/>
              </a:spcBef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function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add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() {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action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((a, b) =&gt; a + b); }</a:t>
            </a:r>
          </a:p>
          <a:p>
            <a:pPr>
              <a:spcBef>
                <a:spcPts val="1200"/>
              </a:spcBef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function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subtract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() {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action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((a, b) =&gt; a - b); }</a:t>
            </a:r>
          </a:p>
        </p:txBody>
      </p:sp>
    </p:spTree>
    <p:extLst>
      <p:ext uri="{BB962C8B-B14F-4D97-AF65-F5344CB8AC3E}">
        <p14:creationId xmlns:p14="http://schemas.microsoft.com/office/powerpoint/2010/main" val="552934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/>
              <a:t>Another Solution: Sum / Subtract Numbers (2)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93244" y="1310609"/>
            <a:ext cx="10558968" cy="438502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/>
          <a:p>
            <a:pPr>
              <a:lnSpc>
                <a:spcPct val="110000"/>
              </a:lnSpc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function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action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(operation) {</a:t>
            </a:r>
          </a:p>
          <a:p>
            <a:pPr>
              <a:lnSpc>
                <a:spcPct val="110000"/>
              </a:lnSpc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let val1 = Number(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num1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.val());</a:t>
            </a:r>
          </a:p>
          <a:p>
            <a:pPr>
              <a:lnSpc>
                <a:spcPct val="110000"/>
              </a:lnSpc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let val2 = Number(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num2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.val());</a:t>
            </a:r>
          </a:p>
          <a:p>
            <a:pPr>
              <a:lnSpc>
                <a:spcPct val="110000"/>
              </a:lnSpc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result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.val(operation(val1, val2));</a:t>
            </a:r>
          </a:p>
          <a:p>
            <a:pPr>
              <a:lnSpc>
                <a:spcPct val="110000"/>
              </a:lnSpc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}</a:t>
            </a:r>
          </a:p>
          <a:p>
            <a:pPr>
              <a:lnSpc>
                <a:spcPct val="110000"/>
              </a:lnSpc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>
              <a:lnSpc>
                <a:spcPct val="110000"/>
              </a:lnSpc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let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model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= {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init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,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add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,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subtract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};</a:t>
            </a:r>
          </a:p>
          <a:p>
            <a:pPr>
              <a:lnSpc>
                <a:spcPct val="110000"/>
              </a:lnSpc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return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model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;</a:t>
            </a:r>
          </a:p>
          <a:p>
            <a:pPr>
              <a:lnSpc>
                <a:spcPct val="110000"/>
              </a:lnSpc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}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16005" y="6096000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3"/>
              </a:rPr>
              <a:t>https://judge.softuni.bg/Contests/334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8053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575540" y="4887902"/>
            <a:ext cx="8938472" cy="820600"/>
          </a:xfrm>
        </p:spPr>
        <p:txBody>
          <a:bodyPr/>
          <a:lstStyle/>
          <a:p>
            <a:r>
              <a:rPr lang="en-US" dirty="0"/>
              <a:t>Object Composition in JS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575540" y="5757966"/>
            <a:ext cx="8938472" cy="719034"/>
          </a:xfrm>
        </p:spPr>
        <p:txBody>
          <a:bodyPr/>
          <a:lstStyle/>
          <a:p>
            <a:r>
              <a:rPr lang="en-US" dirty="0"/>
              <a:t>Objects Holding Other Objects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1303540" y="1017116"/>
            <a:ext cx="9485261" cy="3668707"/>
            <a:chOff x="1409751" y="989526"/>
            <a:chExt cx="9485261" cy="3668707"/>
          </a:xfrm>
        </p:grpSpPr>
        <p:grpSp>
          <p:nvGrpSpPr>
            <p:cNvPr id="10" name="Group 9"/>
            <p:cNvGrpSpPr/>
            <p:nvPr/>
          </p:nvGrpSpPr>
          <p:grpSpPr>
            <a:xfrm>
              <a:off x="1409751" y="1825604"/>
              <a:ext cx="2817145" cy="1910864"/>
              <a:chOff x="1538513" y="1825604"/>
              <a:chExt cx="2817145" cy="1910864"/>
            </a:xfrm>
          </p:grpSpPr>
          <p:sp>
            <p:nvSpPr>
              <p:cNvPr id="9" name="Rectangle 8"/>
              <p:cNvSpPr/>
              <p:nvPr/>
            </p:nvSpPr>
            <p:spPr>
              <a:xfrm rot="1413977">
                <a:off x="2656339" y="2480614"/>
                <a:ext cx="1699319" cy="1255854"/>
              </a:xfrm>
              <a:prstGeom prst="rect">
                <a:avLst/>
              </a:prstGeom>
              <a:gradFill>
                <a:gsLst>
                  <a:gs pos="0">
                    <a:schemeClr val="accent1">
                      <a:lumMod val="5000"/>
                      <a:lumOff val="95000"/>
                      <a:alpha val="30000"/>
                    </a:schemeClr>
                  </a:gs>
                  <a:gs pos="100000">
                    <a:schemeClr val="tx2">
                      <a:lumMod val="50000"/>
                    </a:schemeClr>
                  </a:gs>
                </a:gsLst>
                <a:lin ang="60000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/>
              </a:p>
            </p:txBody>
          </p:sp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538513" y="1825604"/>
                <a:ext cx="1812699" cy="1812699"/>
              </a:xfrm>
              <a:prstGeom prst="rect">
                <a:avLst/>
              </a:prstGeom>
              <a:effectLst/>
            </p:spPr>
          </p:pic>
        </p:grpSp>
        <p:pic>
          <p:nvPicPr>
            <p:cNvPr id="2050" name="Picture 2" descr="Резултат с изображение за json icon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56612" y="2219833"/>
              <a:ext cx="2438400" cy="2438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30408" y="989526"/>
              <a:ext cx="5023601" cy="35777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5103914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4819278"/>
            <a:ext cx="10363200" cy="820600"/>
          </a:xfrm>
        </p:spPr>
        <p:txBody>
          <a:bodyPr/>
          <a:lstStyle/>
          <a:p>
            <a:r>
              <a:rPr lang="en-US" dirty="0"/>
              <a:t>Practice: Object Composition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757966"/>
            <a:ext cx="10363200" cy="719034"/>
          </a:xfrm>
        </p:spPr>
        <p:txBody>
          <a:bodyPr/>
          <a:lstStyle/>
          <a:p>
            <a:r>
              <a:rPr lang="en-US" dirty="0"/>
              <a:t>Live Exercises in Class (Lab)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7588" y="838200"/>
            <a:ext cx="3524026" cy="363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23388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151121"/>
            <a:ext cx="8222705" cy="5570355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Object composition </a:t>
            </a:r>
            <a:r>
              <a:rPr lang="en-US" sz="3200" dirty="0"/>
              <a:t>combines data and functions into JS objects</a:t>
            </a:r>
          </a:p>
          <a:p>
            <a:endParaRPr lang="en-US" sz="3200" dirty="0"/>
          </a:p>
          <a:p>
            <a:r>
              <a:rPr lang="en-US" sz="3200" dirty="0"/>
              <a:t>The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"Module" pattern </a:t>
            </a:r>
            <a:r>
              <a:rPr lang="en-US" sz="3200" dirty="0"/>
              <a:t>hides data into a function and reveals a JS object</a:t>
            </a:r>
          </a:p>
          <a:p>
            <a:r>
              <a:rPr lang="en-US" sz="3200" dirty="0"/>
              <a:t>The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"Revealing Module" pattern </a:t>
            </a:r>
            <a:r>
              <a:rPr lang="en-US" sz="3200" dirty="0"/>
              <a:t>hides data and functions are reveals them as JS object</a:t>
            </a:r>
          </a:p>
          <a:p>
            <a:r>
              <a:rPr lang="en-US" sz="3200" dirty="0"/>
              <a:t>Objects can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inherit</a:t>
            </a:r>
            <a:r>
              <a:rPr lang="en-US" sz="3200" dirty="0"/>
              <a:t> parent object by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Object.create(parent)</a:t>
            </a:r>
          </a:p>
          <a:p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</a:t>
            </a:r>
            <a:endParaRPr lang="en-US" dirty="0"/>
          </a:p>
        </p:txBody>
      </p:sp>
      <p:pic>
        <p:nvPicPr>
          <p:cNvPr id="7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3118" y="1447800"/>
            <a:ext cx="3091494" cy="2293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5435" y="4267200"/>
            <a:ext cx="2009177" cy="2009177"/>
          </a:xfrm>
          <a:prstGeom prst="rect">
            <a:avLst/>
          </a:prstGeom>
        </p:spPr>
      </p:pic>
      <p:sp>
        <p:nvSpPr>
          <p:cNvPr id="9" name="Text Placeholder 3"/>
          <p:cNvSpPr txBox="1">
            <a:spLocks/>
          </p:cNvSpPr>
          <p:nvPr/>
        </p:nvSpPr>
        <p:spPr>
          <a:xfrm>
            <a:off x="681036" y="2362200"/>
            <a:ext cx="7394576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sz="2800" noProof="1">
                <a:solidFill>
                  <a:srgbClr val="FBEEDC"/>
                </a:solidFill>
              </a:rPr>
              <a:t>let</a:t>
            </a:r>
            <a:r>
              <a:rPr lang="en-US" sz="2800" noProof="1">
                <a:solidFill>
                  <a:srgbClr val="FBEEDC"/>
                </a:solidFill>
                <a:latin typeface="+mn-lt"/>
              </a:rPr>
              <a:t> </a:t>
            </a:r>
            <a:r>
              <a:rPr lang="en-US" sz="2800" noProof="1">
                <a:solidFill>
                  <a:srgbClr val="FBEEDC"/>
                </a:solidFill>
              </a:rPr>
              <a:t>r</a:t>
            </a:r>
            <a:r>
              <a:rPr lang="en-US" sz="2800" noProof="1">
                <a:solidFill>
                  <a:srgbClr val="FBEEDC"/>
                </a:solidFill>
                <a:latin typeface="+mn-lt"/>
              </a:rPr>
              <a:t> </a:t>
            </a:r>
            <a:r>
              <a:rPr lang="en-US" sz="2800" noProof="1">
                <a:solidFill>
                  <a:srgbClr val="FBEEDC"/>
                </a:solidFill>
              </a:rPr>
              <a:t>=</a:t>
            </a:r>
            <a:r>
              <a:rPr lang="en-US" sz="2800" noProof="1">
                <a:solidFill>
                  <a:srgbClr val="FBEEDC"/>
                </a:solidFill>
                <a:latin typeface="+mn-lt"/>
              </a:rPr>
              <a:t>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{w</a:t>
            </a:r>
            <a:r>
              <a:rPr lang="en-US" sz="2800" noProof="1">
                <a:solidFill>
                  <a:srgbClr val="FBEEDC"/>
                </a:solidFill>
              </a:rPr>
              <a:t>:5,</a:t>
            </a:r>
            <a:r>
              <a:rPr lang="en-US" sz="2800" noProof="1">
                <a:solidFill>
                  <a:srgbClr val="FBEEDC"/>
                </a:solidFill>
                <a:latin typeface="+mn-lt"/>
              </a:rPr>
              <a:t>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h</a:t>
            </a:r>
            <a:r>
              <a:rPr lang="en-US" sz="2800" noProof="1">
                <a:solidFill>
                  <a:srgbClr val="FBEEDC"/>
                </a:solidFill>
              </a:rPr>
              <a:t>:3,</a:t>
            </a:r>
            <a:r>
              <a:rPr lang="en-US" sz="2800" noProof="1">
                <a:solidFill>
                  <a:srgbClr val="FBEEDC"/>
                </a:solidFill>
                <a:latin typeface="+mn-lt"/>
              </a:rPr>
              <a:t>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grow</a:t>
            </a:r>
            <a:r>
              <a:rPr lang="en-US" sz="2800" noProof="1">
                <a:solidFill>
                  <a:srgbClr val="FBEEDC"/>
                </a:solidFill>
              </a:rPr>
              <a:t>:function()</a:t>
            </a:r>
            <a:r>
              <a:rPr lang="en-US" sz="2800" noProof="1">
                <a:solidFill>
                  <a:srgbClr val="FBEEDC"/>
                </a:solidFill>
                <a:latin typeface="+mn-lt"/>
              </a:rPr>
              <a:t> </a:t>
            </a:r>
            <a:r>
              <a:rPr lang="en-US" sz="2800" noProof="1">
                <a:solidFill>
                  <a:srgbClr val="FBEEDC"/>
                </a:solidFill>
              </a:rPr>
              <a:t>{</a:t>
            </a:r>
            <a:r>
              <a:rPr lang="en-US" sz="2800" noProof="1">
                <a:solidFill>
                  <a:srgbClr val="FBEEDC"/>
                </a:solidFill>
                <a:latin typeface="+mn-lt"/>
              </a:rPr>
              <a:t> </a:t>
            </a:r>
            <a:r>
              <a:rPr lang="en-US" sz="2800" noProof="1">
                <a:solidFill>
                  <a:srgbClr val="FBEEDC"/>
                </a:solidFill>
              </a:rPr>
              <a:t>…</a:t>
            </a:r>
            <a:r>
              <a:rPr lang="en-US" sz="2800" noProof="1">
                <a:solidFill>
                  <a:srgbClr val="FBEEDC"/>
                </a:solidFill>
                <a:latin typeface="+mn-lt"/>
              </a:rPr>
              <a:t> </a:t>
            </a:r>
            <a:r>
              <a:rPr lang="en-US" sz="2800" noProof="1">
                <a:solidFill>
                  <a:srgbClr val="FBEEDC"/>
                </a:solidFill>
              </a:rPr>
              <a:t>}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094839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Object Composition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https://softuni.bg/courses/</a:t>
            </a:r>
            <a:endParaRPr lang="en-US" dirty="0"/>
          </a:p>
        </p:txBody>
      </p:sp>
      <p:pic>
        <p:nvPicPr>
          <p:cNvPr id="13" name="Picture 12">
            <a:hlinkClick r:id="rId4"/>
          </p:cNvPr>
          <p:cNvPicPr>
            <a:picLocks noChangeAspect="1"/>
          </p:cNvPicPr>
          <p:nvPr/>
        </p:nvPicPr>
        <p:blipFill rotWithShape="1">
          <a:blip r:embed="rId5"/>
          <a:srcRect l="-16203" r="-16203"/>
          <a:stretch/>
        </p:blipFill>
        <p:spPr>
          <a:xfrm>
            <a:off x="303212" y="1246226"/>
            <a:ext cx="2763622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4" name="Picture 13">
            <a:hlinkClick r:id="rId6"/>
          </p:cNvPr>
          <p:cNvPicPr>
            <a:picLocks noChangeAspect="1"/>
          </p:cNvPicPr>
          <p:nvPr/>
        </p:nvPicPr>
        <p:blipFill rotWithShape="1">
          <a:blip r:embed="rId7"/>
          <a:srcRect l="-5908" r="-5908"/>
          <a:stretch/>
        </p:blipFill>
        <p:spPr>
          <a:xfrm>
            <a:off x="3787285" y="1254944"/>
            <a:ext cx="2763621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6" name="Picture 15">
            <a:hlinkClick r:id="rId8"/>
          </p:cNvPr>
          <p:cNvPicPr>
            <a:picLocks noChangeAspect="1"/>
          </p:cNvPicPr>
          <p:nvPr/>
        </p:nvPicPr>
        <p:blipFill rotWithShape="1">
          <a:blip r:embed="rId9"/>
          <a:srcRect l="-25003" r="-25003"/>
          <a:stretch/>
        </p:blipFill>
        <p:spPr>
          <a:xfrm>
            <a:off x="7271357" y="4002018"/>
            <a:ext cx="4614255" cy="949046"/>
          </a:xfrm>
          <a:prstGeom prst="roundRect">
            <a:avLst>
              <a:gd name="adj" fmla="val 2953"/>
            </a:avLst>
          </a:prstGeom>
          <a:solidFill>
            <a:schemeClr val="tx1"/>
          </a:solidFill>
        </p:spPr>
      </p:pic>
      <p:pic>
        <p:nvPicPr>
          <p:cNvPr id="17" name="Picture 16">
            <a:hlinkClick r:id="rId10"/>
          </p:cNvPr>
          <p:cNvPicPr>
            <a:picLocks noChangeAspect="1"/>
          </p:cNvPicPr>
          <p:nvPr/>
        </p:nvPicPr>
        <p:blipFill rotWithShape="1">
          <a:blip r:embed="rId11"/>
          <a:srcRect l="-705" r="-705"/>
          <a:stretch/>
        </p:blipFill>
        <p:spPr>
          <a:xfrm>
            <a:off x="7271357" y="5375554"/>
            <a:ext cx="4614255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8" name="Picture 17">
            <a:hlinkClick r:id="rId12"/>
          </p:cNvPr>
          <p:cNvPicPr>
            <a:picLocks noChangeAspect="1"/>
          </p:cNvPicPr>
          <p:nvPr/>
        </p:nvPicPr>
        <p:blipFill rotWithShape="1">
          <a:blip r:embed="rId13"/>
          <a:srcRect t="-66530" b="-59505"/>
          <a:stretch/>
        </p:blipFill>
        <p:spPr>
          <a:xfrm>
            <a:off x="7271357" y="2619763"/>
            <a:ext cx="4614255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0" name="Picture 19">
            <a:hlinkClick r:id="rId14"/>
          </p:cNvPr>
          <p:cNvPicPr>
            <a:picLocks noChangeAspect="1"/>
          </p:cNvPicPr>
          <p:nvPr/>
        </p:nvPicPr>
        <p:blipFill rotWithShape="1">
          <a:blip r:embed="rId15"/>
          <a:srcRect l="-14709" r="-14709"/>
          <a:stretch/>
        </p:blipFill>
        <p:spPr>
          <a:xfrm>
            <a:off x="303212" y="5375554"/>
            <a:ext cx="2763622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1" name="Picture 20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787284" y="5375554"/>
            <a:ext cx="2763622" cy="94904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 rotWithShape="1">
          <a:blip r:embed="rId19"/>
          <a:srcRect l="-9951" r="-9951"/>
          <a:stretch/>
        </p:blipFill>
        <p:spPr>
          <a:xfrm>
            <a:off x="7271357" y="1246226"/>
            <a:ext cx="4614254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23838460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43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22592" y="3700180"/>
            <a:ext cx="5540866" cy="193862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64741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Foundation – </a:t>
            </a:r>
            <a:r>
              <a:rPr lang="en-US" sz="3200" noProof="1">
                <a:hlinkClick r:id="rId3"/>
              </a:rPr>
              <a:t>softuni.org</a:t>
            </a:r>
            <a:endParaRPr lang="en-US" sz="32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>
                <a:hlinkClick r:id="rId6"/>
              </a:rPr>
              <a:t>forum.softuni.bg</a:t>
            </a:r>
            <a:endParaRPr lang="en-US" noProof="1"/>
          </a:p>
        </p:txBody>
      </p:sp>
      <p:pic>
        <p:nvPicPr>
          <p:cNvPr id="9" name="Picture 8" descr="http://softuni.bg" title="Software University">
            <a:hlinkClick r:id="rId4" tooltip="Software University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6400" y="1594686"/>
            <a:ext cx="1701050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descr="http://softuni.org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descr="http://www.facebook.com/SoftwareUniversity" title="Software University @ Facebook">
            <a:hlinkClick r:id="rId9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512062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6" tooltip="Software University Discussion Forum"/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4876800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4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62304" y="3093954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2279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Object composition</a:t>
            </a:r>
            <a:r>
              <a:rPr lang="en-US" dirty="0"/>
              <a:t> == combining simple objects or data types into more complex ones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Object Composition?</a:t>
            </a:r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681036" y="2514600"/>
            <a:ext cx="10823576" cy="369331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sz="2800" noProof="1">
                <a:solidFill>
                  <a:srgbClr val="FBEEDC"/>
                </a:solidFill>
              </a:rPr>
              <a:t>let student =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{</a:t>
            </a:r>
          </a:p>
          <a:p>
            <a:r>
              <a:rPr lang="en-US" sz="2800" noProof="1">
                <a:solidFill>
                  <a:srgbClr val="FBEEDC"/>
                </a:solidFill>
              </a:rPr>
              <a:t>  firstName: 'Maria',</a:t>
            </a:r>
          </a:p>
          <a:p>
            <a:r>
              <a:rPr lang="en-US" sz="2800" noProof="1">
                <a:solidFill>
                  <a:srgbClr val="FBEEDC"/>
                </a:solidFill>
              </a:rPr>
              <a:t>  lastName: 'Green',</a:t>
            </a:r>
          </a:p>
          <a:p>
            <a:r>
              <a:rPr lang="en-US" sz="2800" noProof="1">
                <a:solidFill>
                  <a:srgbClr val="FBEEDC"/>
                </a:solidFill>
              </a:rPr>
              <a:t>  age: 22,</a:t>
            </a:r>
          </a:p>
          <a:p>
            <a:r>
              <a:rPr lang="en-US" sz="2800" noProof="1">
                <a:solidFill>
                  <a:srgbClr val="FBEEDC"/>
                </a:solidFill>
              </a:rPr>
              <a:t>  location: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{</a:t>
            </a:r>
            <a:r>
              <a:rPr lang="en-US" sz="2800" noProof="1">
                <a:solidFill>
                  <a:srgbClr val="FBEEDC"/>
                </a:solidFill>
              </a:rPr>
              <a:t> lat: 42.698, lng: 23.322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}</a:t>
            </a:r>
          </a:p>
          <a:p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}</a:t>
            </a:r>
          </a:p>
          <a:p>
            <a:pPr>
              <a:spcBef>
                <a:spcPts val="1200"/>
              </a:spcBef>
            </a:pPr>
            <a:r>
              <a:rPr lang="en-US" sz="2800" noProof="1">
                <a:solidFill>
                  <a:srgbClr val="FBEEDC"/>
                </a:solidFill>
              </a:rPr>
              <a:t>console.log(student);</a:t>
            </a:r>
          </a:p>
          <a:p>
            <a:r>
              <a:rPr lang="en-US" sz="2800" noProof="1">
                <a:solidFill>
                  <a:srgbClr val="FBEEDC"/>
                </a:solidFill>
              </a:rPr>
              <a:t>console.log(student.location.lat);</a:t>
            </a:r>
          </a:p>
        </p:txBody>
      </p:sp>
    </p:spTree>
    <p:extLst>
      <p:ext uri="{BB962C8B-B14F-4D97-AF65-F5344CB8AC3E}">
        <p14:creationId xmlns:p14="http://schemas.microsoft.com/office/powerpoint/2010/main" val="2537996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Composing Objects</a:t>
            </a:r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833436" y="1295400"/>
            <a:ext cx="10518776" cy="33547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sz="3200" noProof="1">
                <a:solidFill>
                  <a:srgbClr val="FBEEDC"/>
                </a:solidFill>
              </a:rPr>
              <a:t>let name = "Sofia";</a:t>
            </a:r>
          </a:p>
          <a:p>
            <a:r>
              <a:rPr lang="en-US" sz="3200" noProof="1">
                <a:solidFill>
                  <a:srgbClr val="FBEEDC"/>
                </a:solidFill>
              </a:rPr>
              <a:t>let population = 1325744;</a:t>
            </a:r>
          </a:p>
          <a:p>
            <a:r>
              <a:rPr lang="en-US" sz="3200" noProof="1">
                <a:solidFill>
                  <a:srgbClr val="FBEEDC"/>
                </a:solidFill>
              </a:rPr>
              <a:t>let country = "Bulgaria";</a:t>
            </a:r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sz="3200" noProof="1">
                <a:solidFill>
                  <a:srgbClr val="FBEEDC"/>
                </a:solidFill>
              </a:rPr>
              <a:t>let town = 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{ </a:t>
            </a:r>
            <a:r>
              <a:rPr lang="en-US" sz="3200" noProof="1">
                <a:solidFill>
                  <a:srgbClr val="FBEEDC"/>
                </a:solidFill>
              </a:rPr>
              <a:t>name, population, country 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}</a:t>
            </a:r>
            <a:r>
              <a:rPr lang="en-US" sz="3200" noProof="1">
                <a:solidFill>
                  <a:srgbClr val="FBEEDC"/>
                </a:solidFill>
              </a:rPr>
              <a:t>;</a:t>
            </a:r>
          </a:p>
          <a:p>
            <a:r>
              <a:rPr lang="en-US" sz="3200" noProof="1">
                <a:solidFill>
                  <a:srgbClr val="FBEEDC"/>
                </a:solidFill>
              </a:rPr>
              <a:t>console.log(town); 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  <a:latin typeface="+mn-lt"/>
              </a:rPr>
              <a:t>// Object {name: "Sofia", population: 1325744, country: "Bulgaria"}</a:t>
            </a:r>
          </a:p>
        </p:txBody>
      </p:sp>
      <p:sp>
        <p:nvSpPr>
          <p:cNvPr id="6" name="Text Placeholder 3"/>
          <p:cNvSpPr txBox="1">
            <a:spLocks/>
          </p:cNvSpPr>
          <p:nvPr/>
        </p:nvSpPr>
        <p:spPr>
          <a:xfrm>
            <a:off x="833436" y="5017294"/>
            <a:ext cx="10518776" cy="123110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spcAft>
                <a:spcPts val="1200"/>
              </a:spcAft>
            </a:pPr>
            <a:r>
              <a:rPr lang="en-US" sz="3200" noProof="1">
                <a:solidFill>
                  <a:srgbClr val="FBEEDC"/>
                </a:solidFill>
              </a:rPr>
              <a:t>town.location = 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{</a:t>
            </a:r>
            <a:r>
              <a:rPr lang="en-US" sz="3200" noProof="1">
                <a:solidFill>
                  <a:srgbClr val="FBEEDC"/>
                </a:solidFill>
              </a:rPr>
              <a:t> lat: 42.698, lng: 23.322 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}</a:t>
            </a:r>
            <a:r>
              <a:rPr lang="en-US" sz="3200" noProof="1">
                <a:solidFill>
                  <a:srgbClr val="FBEEDC"/>
                </a:solidFill>
              </a:rPr>
              <a:t>;</a:t>
            </a:r>
            <a:endParaRPr lang="en-US" sz="3200" noProof="1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sz="3200" noProof="1">
                <a:solidFill>
                  <a:srgbClr val="FBEEDC"/>
                </a:solidFill>
              </a:rPr>
              <a:t>console.log(town);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  <a:latin typeface="+mn-lt"/>
              </a:rPr>
              <a:t> // Object {…, location: Object}</a:t>
            </a:r>
          </a:p>
        </p:txBody>
      </p:sp>
      <p:sp>
        <p:nvSpPr>
          <p:cNvPr id="7" name="AutoShape 25"/>
          <p:cNvSpPr>
            <a:spLocks noChangeArrowheads="1"/>
          </p:cNvSpPr>
          <p:nvPr/>
        </p:nvSpPr>
        <p:spPr bwMode="auto">
          <a:xfrm>
            <a:off x="7237412" y="1676400"/>
            <a:ext cx="3429000" cy="1143000"/>
          </a:xfrm>
          <a:prstGeom prst="wedgeRoundRectCallout">
            <a:avLst>
              <a:gd name="adj1" fmla="val -66525"/>
              <a:gd name="adj2" fmla="val 5619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000" noProof="1">
                <a:solidFill>
                  <a:srgbClr val="FFFFFF"/>
                </a:solidFill>
              </a:rPr>
              <a:t>Combine variables into object</a:t>
            </a:r>
            <a:endParaRPr lang="en-US" sz="30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4938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Combining Data with Functions</a:t>
            </a:r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681036" y="1143000"/>
            <a:ext cx="10823576" cy="526297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sz="2800" noProof="1">
                <a:solidFill>
                  <a:srgbClr val="FBEEDC"/>
                </a:solidFill>
              </a:rPr>
              <a:t>let rect =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{</a:t>
            </a:r>
          </a:p>
          <a:p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  width</a:t>
            </a:r>
            <a:r>
              <a:rPr lang="en-US" sz="2800" noProof="1">
                <a:solidFill>
                  <a:srgbClr val="FBEEDC"/>
                </a:solidFill>
              </a:rPr>
              <a:t>: 10,</a:t>
            </a:r>
          </a:p>
          <a:p>
            <a:r>
              <a:rPr lang="en-US" sz="2800" noProof="1">
                <a:solidFill>
                  <a:srgbClr val="FBEEDC"/>
                </a:solidFill>
              </a:rPr>
              <a:t> 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height</a:t>
            </a:r>
            <a:r>
              <a:rPr lang="en-US" sz="2800" noProof="1">
                <a:solidFill>
                  <a:srgbClr val="FBEEDC"/>
                </a:solidFill>
              </a:rPr>
              <a:t>: 4,</a:t>
            </a:r>
          </a:p>
          <a:p>
            <a:r>
              <a:rPr lang="en-US" sz="2800" noProof="1">
                <a:solidFill>
                  <a:srgbClr val="FBEEDC"/>
                </a:solidFill>
              </a:rPr>
              <a:t> 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grow</a:t>
            </a:r>
            <a:r>
              <a:rPr lang="en-US" sz="2800" noProof="1">
                <a:solidFill>
                  <a:srgbClr val="FBEEDC"/>
                </a:solidFill>
              </a:rPr>
              <a:t>: function(w, h) { </a:t>
            </a:r>
          </a:p>
          <a:p>
            <a:r>
              <a:rPr lang="en-US" sz="2800" noProof="1">
                <a:solidFill>
                  <a:srgbClr val="FBEEDC"/>
                </a:solidFill>
              </a:rPr>
              <a:t>   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this</a:t>
            </a:r>
            <a:r>
              <a:rPr lang="en-US" sz="2800" noProof="1">
                <a:solidFill>
                  <a:srgbClr val="FBEEDC"/>
                </a:solidFill>
              </a:rPr>
              <a:t>.width += w;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this</a:t>
            </a:r>
            <a:r>
              <a:rPr lang="en-US" sz="2800" noProof="1">
                <a:solidFill>
                  <a:srgbClr val="FBEEDC"/>
                </a:solidFill>
              </a:rPr>
              <a:t>.height += h;</a:t>
            </a:r>
          </a:p>
          <a:p>
            <a:r>
              <a:rPr lang="en-US" sz="2800" noProof="1">
                <a:solidFill>
                  <a:srgbClr val="FBEEDC"/>
                </a:solidFill>
              </a:rPr>
              <a:t>  },</a:t>
            </a:r>
          </a:p>
          <a:p>
            <a:r>
              <a:rPr lang="en-US" sz="2800" noProof="1">
                <a:solidFill>
                  <a:srgbClr val="FBEEDC"/>
                </a:solidFill>
              </a:rPr>
              <a:t> 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print</a:t>
            </a:r>
            <a:r>
              <a:rPr lang="en-US" sz="2800" noProof="1">
                <a:solidFill>
                  <a:srgbClr val="FBEEDC"/>
                </a:solidFill>
              </a:rPr>
              <a:t>: function() { </a:t>
            </a:r>
          </a:p>
          <a:p>
            <a:r>
              <a:rPr lang="en-US" sz="2800" noProof="1">
                <a:solidFill>
                  <a:srgbClr val="FBEEDC"/>
                </a:solidFill>
              </a:rPr>
              <a:t>    console.log(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`</a:t>
            </a:r>
            <a:r>
              <a:rPr lang="en-US" sz="2800" noProof="1">
                <a:solidFill>
                  <a:srgbClr val="FBEEDC"/>
                </a:solidFill>
              </a:rPr>
              <a:t>[${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this</a:t>
            </a:r>
            <a:r>
              <a:rPr lang="en-US" sz="2800" noProof="1">
                <a:solidFill>
                  <a:srgbClr val="FBEEDC"/>
                </a:solidFill>
              </a:rPr>
              <a:t>.width} x ${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this</a:t>
            </a:r>
            <a:r>
              <a:rPr lang="en-US" sz="2800" noProof="1">
                <a:solidFill>
                  <a:srgbClr val="FBEEDC"/>
                </a:solidFill>
              </a:rPr>
              <a:t>.height}]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`</a:t>
            </a:r>
            <a:r>
              <a:rPr lang="en-US" sz="2800" noProof="1">
                <a:solidFill>
                  <a:srgbClr val="FBEEDC"/>
                </a:solidFill>
              </a:rPr>
              <a:t>);</a:t>
            </a:r>
          </a:p>
          <a:p>
            <a:r>
              <a:rPr lang="en-US" sz="2800" noProof="1">
                <a:solidFill>
                  <a:srgbClr val="FBEEDC"/>
                </a:solidFill>
              </a:rPr>
              <a:t>  }</a:t>
            </a:r>
          </a:p>
          <a:p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}</a:t>
            </a:r>
            <a:r>
              <a:rPr lang="en-US" sz="2800" noProof="1">
                <a:solidFill>
                  <a:srgbClr val="FBEEDC"/>
                </a:solidFill>
              </a:rPr>
              <a:t>;</a:t>
            </a:r>
          </a:p>
          <a:p>
            <a:r>
              <a:rPr lang="en-US" sz="2800" noProof="1">
                <a:solidFill>
                  <a:srgbClr val="FBEEDC"/>
                </a:solidFill>
              </a:rPr>
              <a:t>rect.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grow</a:t>
            </a:r>
            <a:r>
              <a:rPr lang="en-US" sz="2800" noProof="1">
                <a:solidFill>
                  <a:srgbClr val="FBEEDC"/>
                </a:solidFill>
              </a:rPr>
              <a:t>(2, 3);</a:t>
            </a:r>
          </a:p>
          <a:p>
            <a:r>
              <a:rPr lang="en-US" sz="2800" noProof="1">
                <a:solidFill>
                  <a:srgbClr val="FBEEDC"/>
                </a:solidFill>
              </a:rPr>
              <a:t>rect.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print</a:t>
            </a:r>
            <a:r>
              <a:rPr lang="en-US" sz="2800" noProof="1">
                <a:solidFill>
                  <a:srgbClr val="FBEEDC"/>
                </a:solidFill>
              </a:rPr>
              <a:t>();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// [12 x 7]</a:t>
            </a:r>
          </a:p>
        </p:txBody>
      </p:sp>
    </p:spTree>
    <p:extLst>
      <p:ext uri="{BB962C8B-B14F-4D97-AF65-F5344CB8AC3E}">
        <p14:creationId xmlns:p14="http://schemas.microsoft.com/office/powerpoint/2010/main" val="2455632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Printing Objects: </a:t>
            </a:r>
            <a:r>
              <a:rPr lang="en-US" noProof="1"/>
              <a:t>toString()</a:t>
            </a:r>
            <a:r>
              <a:rPr lang="en-US" dirty="0"/>
              <a:t> Function</a:t>
            </a:r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681036" y="1234619"/>
            <a:ext cx="10823576" cy="501675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sz="3000" noProof="1">
                <a:solidFill>
                  <a:srgbClr val="FBEEDC"/>
                </a:solidFill>
              </a:rPr>
              <a:t>let rect =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{</a:t>
            </a:r>
          </a:p>
          <a:p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  width</a:t>
            </a:r>
            <a:r>
              <a:rPr lang="en-US" sz="3000" noProof="1">
                <a:solidFill>
                  <a:srgbClr val="FBEEDC"/>
                </a:solidFill>
              </a:rPr>
              <a:t>: 10,</a:t>
            </a:r>
          </a:p>
          <a:p>
            <a:r>
              <a:rPr lang="en-US" sz="3000" noProof="1">
                <a:solidFill>
                  <a:srgbClr val="FBEEDC"/>
                </a:solidFill>
              </a:rPr>
              <a:t> 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height</a:t>
            </a:r>
            <a:r>
              <a:rPr lang="en-US" sz="3000" noProof="1">
                <a:solidFill>
                  <a:srgbClr val="FBEEDC"/>
                </a:solidFill>
              </a:rPr>
              <a:t>: 4,</a:t>
            </a:r>
          </a:p>
          <a:p>
            <a:r>
              <a:rPr lang="en-US" sz="3000" noProof="1">
                <a:solidFill>
                  <a:srgbClr val="FBEEDC"/>
                </a:solidFill>
              </a:rPr>
              <a:t> 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toString</a:t>
            </a:r>
            <a:r>
              <a:rPr lang="en-US" sz="3000" noProof="1">
                <a:solidFill>
                  <a:srgbClr val="FBEEDC"/>
                </a:solidFill>
              </a:rPr>
              <a:t>: function() { </a:t>
            </a:r>
          </a:p>
          <a:p>
            <a:r>
              <a:rPr lang="en-US" sz="3000" noProof="1">
                <a:solidFill>
                  <a:srgbClr val="FBEEDC"/>
                </a:solidFill>
              </a:rPr>
              <a:t>    return</a:t>
            </a:r>
            <a:r>
              <a:rPr lang="en-US" sz="3000" noProof="1">
                <a:solidFill>
                  <a:srgbClr val="FBEEDC"/>
                </a:solidFill>
                <a:latin typeface="+mn-lt"/>
              </a:rPr>
              <a:t> </a:t>
            </a:r>
            <a:r>
              <a:rPr lang="en-US" sz="3000" noProof="1">
                <a:solidFill>
                  <a:srgbClr val="FBEEDC"/>
                </a:solidFill>
              </a:rPr>
              <a:t>`rect[${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this</a:t>
            </a:r>
            <a:r>
              <a:rPr lang="en-US" sz="3000" noProof="1">
                <a:solidFill>
                  <a:srgbClr val="FBEEDC"/>
                </a:solidFill>
              </a:rPr>
              <a:t>.width} x ${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this</a:t>
            </a:r>
            <a:r>
              <a:rPr lang="en-US" sz="3000" noProof="1">
                <a:solidFill>
                  <a:srgbClr val="FBEEDC"/>
                </a:solidFill>
              </a:rPr>
              <a:t>.height}]`;</a:t>
            </a:r>
          </a:p>
          <a:p>
            <a:r>
              <a:rPr lang="en-US" sz="3000" noProof="1">
                <a:solidFill>
                  <a:srgbClr val="FBEEDC"/>
                </a:solidFill>
              </a:rPr>
              <a:t>  }</a:t>
            </a:r>
          </a:p>
          <a:p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}</a:t>
            </a:r>
            <a:r>
              <a:rPr lang="en-US" sz="3000" noProof="1">
                <a:solidFill>
                  <a:srgbClr val="FBEEDC"/>
                </a:solidFill>
              </a:rPr>
              <a:t>;</a:t>
            </a:r>
          </a:p>
          <a:p>
            <a:pPr>
              <a:spcBef>
                <a:spcPts val="1200"/>
              </a:spcBef>
            </a:pPr>
            <a:r>
              <a:rPr lang="en-US" sz="3000" noProof="1">
                <a:solidFill>
                  <a:srgbClr val="FBEEDC"/>
                </a:solidFill>
              </a:rPr>
              <a:t>console.log(rect);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 //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  <a:latin typeface="+mn-lt"/>
              </a:rPr>
              <a:t> Object {width: 10, height: 4}</a:t>
            </a:r>
            <a:endParaRPr lang="en-US" sz="3000" noProof="1">
              <a:solidFill>
                <a:srgbClr val="FBEEDC"/>
              </a:solidFill>
              <a:latin typeface="+mn-lt"/>
            </a:endParaRPr>
          </a:p>
          <a:p>
            <a:pPr>
              <a:spcBef>
                <a:spcPts val="1200"/>
              </a:spcBef>
            </a:pPr>
            <a:r>
              <a:rPr lang="en-US" sz="3000" noProof="1">
                <a:solidFill>
                  <a:schemeClr val="tx2">
                    <a:lumMod val="75000"/>
                  </a:schemeClr>
                </a:solidFill>
                <a:latin typeface="+mn-lt"/>
              </a:rPr>
              <a:t>// This will invoke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toString()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  <a:latin typeface="+mn-lt"/>
              </a:rPr>
              <a:t> to convert the object to String</a:t>
            </a:r>
          </a:p>
          <a:p>
            <a:r>
              <a:rPr lang="en-US" sz="3000" noProof="1">
                <a:solidFill>
                  <a:srgbClr val="FBEEDC"/>
                </a:solidFill>
              </a:rPr>
              <a:t>console.log('' + rect);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//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  <a:latin typeface="+mn-lt"/>
              </a:rPr>
              <a:t> rect[12 x 7]</a:t>
            </a:r>
            <a:endParaRPr lang="en-US" sz="3000" noProof="1">
              <a:solidFill>
                <a:srgbClr val="FBEEDC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76452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4612" y="1151121"/>
            <a:ext cx="12039600" cy="5570355"/>
          </a:xfrm>
        </p:spPr>
        <p:txBody>
          <a:bodyPr/>
          <a:lstStyle/>
          <a:p>
            <a:r>
              <a:rPr lang="en-US" dirty="0"/>
              <a:t>You are given a set of rectangles (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width</a:t>
            </a:r>
            <a:r>
              <a:rPr lang="en-US" dirty="0"/>
              <a:t> x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height</a:t>
            </a:r>
            <a:r>
              <a:rPr lang="en-US" dirty="0"/>
              <a:t>) as nested arrays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Order</a:t>
            </a:r>
            <a:r>
              <a:rPr lang="en-US" dirty="0"/>
              <a:t> them by their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area</a:t>
            </a:r>
            <a:r>
              <a:rPr lang="en-US" dirty="0"/>
              <a:t>, then by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width</a:t>
            </a:r>
            <a:r>
              <a:rPr lang="en-US" dirty="0"/>
              <a:t> (descending)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Order Rectangles by Size</a:t>
            </a:r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909638" y="2904990"/>
            <a:ext cx="10366374" cy="5847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sz="3200"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 algn="ctr"/>
            <a:r>
              <a:rPr lang="en-US" noProof="1"/>
              <a:t>[3, 4], [5, 3], [3, 4], [3, 5], [12, 1]</a:t>
            </a:r>
          </a:p>
        </p:txBody>
      </p:sp>
      <p:sp>
        <p:nvSpPr>
          <p:cNvPr id="6" name="Text Placeholder 3"/>
          <p:cNvSpPr txBox="1">
            <a:spLocks/>
          </p:cNvSpPr>
          <p:nvPr/>
        </p:nvSpPr>
        <p:spPr>
          <a:xfrm>
            <a:off x="909638" y="4277380"/>
            <a:ext cx="10366374" cy="5847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indent="0" algn="ctr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sz="3200"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noProof="1"/>
              <a:t>[5, 3], [3, 5], [12, 1], [3, 4], [3, 4]</a:t>
            </a:r>
          </a:p>
        </p:txBody>
      </p:sp>
      <p:sp>
        <p:nvSpPr>
          <p:cNvPr id="7" name="Arrow: Down 6"/>
          <p:cNvSpPr/>
          <p:nvPr/>
        </p:nvSpPr>
        <p:spPr>
          <a:xfrm>
            <a:off x="5920580" y="3654972"/>
            <a:ext cx="344488" cy="4572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8" name="Text Placeholder 3"/>
          <p:cNvSpPr txBox="1">
            <a:spLocks/>
          </p:cNvSpPr>
          <p:nvPr/>
        </p:nvSpPr>
        <p:spPr>
          <a:xfrm>
            <a:off x="909638" y="5505913"/>
            <a:ext cx="4803774" cy="5847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indent="0" algn="ctr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sz="3200"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noProof="1"/>
              <a:t>[2, 2.5], [2.5, 2]</a:t>
            </a:r>
          </a:p>
        </p:txBody>
      </p:sp>
      <p:sp>
        <p:nvSpPr>
          <p:cNvPr id="9" name="Text Placeholder 3"/>
          <p:cNvSpPr txBox="1">
            <a:spLocks/>
          </p:cNvSpPr>
          <p:nvPr/>
        </p:nvSpPr>
        <p:spPr>
          <a:xfrm>
            <a:off x="6452436" y="5505913"/>
            <a:ext cx="4803774" cy="5847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indent="0" algn="ctr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sz="3200"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noProof="1"/>
              <a:t>[2.5, 2], [2, 2.5]</a:t>
            </a:r>
          </a:p>
        </p:txBody>
      </p:sp>
      <p:sp>
        <p:nvSpPr>
          <p:cNvPr id="10" name="Arrow: Right 9"/>
          <p:cNvSpPr/>
          <p:nvPr/>
        </p:nvSpPr>
        <p:spPr>
          <a:xfrm>
            <a:off x="5924916" y="5636717"/>
            <a:ext cx="381000" cy="3231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4282060091"/>
      </p:ext>
    </p:extLst>
  </p:cSld>
  <p:clrMapOvr>
    <a:masterClrMapping/>
  </p:clrMapOvr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1621</TotalTime>
  <Words>3078</Words>
  <Application>Microsoft Office PowerPoint</Application>
  <PresentationFormat>Custom</PresentationFormat>
  <Paragraphs>561</Paragraphs>
  <Slides>44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0" baseType="lpstr">
      <vt:lpstr>Arial</vt:lpstr>
      <vt:lpstr>Calibri</vt:lpstr>
      <vt:lpstr>Consolas</vt:lpstr>
      <vt:lpstr>Wingdings</vt:lpstr>
      <vt:lpstr>Wingdings 2</vt:lpstr>
      <vt:lpstr>SoftUni 16x9</vt:lpstr>
      <vt:lpstr>Object Composition</vt:lpstr>
      <vt:lpstr>Table of Contents</vt:lpstr>
      <vt:lpstr>Have a Question?</vt:lpstr>
      <vt:lpstr>Object Composition in JS</vt:lpstr>
      <vt:lpstr>What is Object Composition?</vt:lpstr>
      <vt:lpstr>Composing Objects</vt:lpstr>
      <vt:lpstr>Combining Data with Functions</vt:lpstr>
      <vt:lpstr>Printing Objects: toString() Function</vt:lpstr>
      <vt:lpstr>Problem: Order Rectangles by Size</vt:lpstr>
      <vt:lpstr>Solution: Order Rectangles by Size</vt:lpstr>
      <vt:lpstr>Solution: Order Rectangles by Size (2)</vt:lpstr>
      <vt:lpstr>Closures</vt:lpstr>
      <vt:lpstr>What is Closure?</vt:lpstr>
      <vt:lpstr>Closures – Shorter Syntax with IIFE</vt:lpstr>
      <vt:lpstr>Problem: Fibonacci with Closures</vt:lpstr>
      <vt:lpstr>Solution: Fibonacci with Closures</vt:lpstr>
      <vt:lpstr>Module and Revealing Module Patterns</vt:lpstr>
      <vt:lpstr>"Module" Pattern (with Object Literal)</vt:lpstr>
      <vt:lpstr>"Module" Pattern (with Closure)</vt:lpstr>
      <vt:lpstr>"Revealing Module" Pattern (with Closure)</vt:lpstr>
      <vt:lpstr>Problem: List Processor</vt:lpstr>
      <vt:lpstr>Solution: List Processor</vt:lpstr>
      <vt:lpstr>Solution: List Processor (2)</vt:lpstr>
      <vt:lpstr>Object Inheritance</vt:lpstr>
      <vt:lpstr>Object Inheritance in JS</vt:lpstr>
      <vt:lpstr>Object Inheritance in JS (2)</vt:lpstr>
      <vt:lpstr>Prototype Chain</vt:lpstr>
      <vt:lpstr>Prototype Chain</vt:lpstr>
      <vt:lpstr>Problem: Object Inheritance</vt:lpstr>
      <vt:lpstr>Solution: Object Inheritance – Parser</vt:lpstr>
      <vt:lpstr>Solution: Object Inheritance – Executor</vt:lpstr>
      <vt:lpstr>Objects Interacting with DOM</vt:lpstr>
      <vt:lpstr>Problem: Sum / Subtract Numbers</vt:lpstr>
      <vt:lpstr>Problem: Sum / Subtract Numbers (2)</vt:lpstr>
      <vt:lpstr>Problem: Sum / Subtract Numbers (3)</vt:lpstr>
      <vt:lpstr>Solution: Sum / Subtract Numbers</vt:lpstr>
      <vt:lpstr>Solution: Sum / Subtract Numbers (2)</vt:lpstr>
      <vt:lpstr>Another Solution: Sum / Subtract Numbers</vt:lpstr>
      <vt:lpstr>Another Solution: Sum / Subtract Numbers (2)</vt:lpstr>
      <vt:lpstr>Practice: Object Composition</vt:lpstr>
      <vt:lpstr>Summary</vt:lpstr>
      <vt:lpstr>Object Composition</vt:lpstr>
      <vt:lpstr>License</vt:lpstr>
      <vt:lpstr>Free Trainings @ Software University</vt:lpstr>
    </vt:vector>
  </TitlesOfParts>
  <Manager>Svetlin Nakov</Manager>
  <Company>Software University (SoftUni)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Object Composition</dc:title>
  <dc:subject>JavaScript Avdanced - Practical Training Course @ SoftUni</dc:subject>
  <dc:creator>Software University Foundation</dc:creator>
  <cp:keywords>JS, JavaScript, programming, course, SoftUni, Software University</cp:keywords>
  <dc:description>JavaScript Advanced Course @ SoftUni - https://softuni.bg/courses/javascript-advanced</dc:description>
  <cp:lastModifiedBy>Viktor Kostadinov</cp:lastModifiedBy>
  <cp:revision>147</cp:revision>
  <dcterms:created xsi:type="dcterms:W3CDTF">2014-01-02T17:00:34Z</dcterms:created>
  <dcterms:modified xsi:type="dcterms:W3CDTF">2017-07-03T14:19:26Z</dcterms:modified>
  <cp:category>JS, JavaScript, front-end, ES6, ES2015, ES2016, ES2017, Web development, computer programming, programming</cp:category>
  <dc:language>English</dc:language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